
<file path=[Content_Types].xml><?xml version="1.0" encoding="utf-8"?>
<Types xmlns="http://schemas.openxmlformats.org/package/2006/content-types">
  <Default Extension="wdp" ContentType="image/vnd.ms-photo"/>
  <Default Extension="png" ContentType="image/png"/>
  <Default Extension="gif" ContentType="image/gi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1"/>
    <p:sldMasterId id="2147483657" r:id="rId3"/>
  </p:sldMasterIdLst>
  <p:notesMasterIdLst>
    <p:notesMasterId r:id="rId5"/>
  </p:notesMasterIdLst>
  <p:sldIdLst>
    <p:sldId id="273" r:id="rId4"/>
    <p:sldId id="285" r:id="rId6"/>
    <p:sldId id="327" r:id="rId7"/>
    <p:sldId id="329" r:id="rId8"/>
    <p:sldId id="282" r:id="rId9"/>
    <p:sldId id="332" r:id="rId10"/>
    <p:sldId id="330" r:id="rId11"/>
    <p:sldId id="304" r:id="rId12"/>
    <p:sldId id="284" r:id="rId13"/>
    <p:sldId id="283" r:id="rId14"/>
    <p:sldId id="331" r:id="rId15"/>
    <p:sldId id="309" r:id="rId16"/>
    <p:sldId id="310" r:id="rId17"/>
    <p:sldId id="311" r:id="rId18"/>
    <p:sldId id="312" r:id="rId19"/>
    <p:sldId id="288" r:id="rId20"/>
    <p:sldId id="289" r:id="rId21"/>
    <p:sldId id="291" r:id="rId22"/>
    <p:sldId id="286" r:id="rId23"/>
    <p:sldId id="287" r:id="rId24"/>
    <p:sldId id="277" r:id="rId25"/>
    <p:sldId id="321" r:id="rId26"/>
    <p:sldId id="313" r:id="rId27"/>
    <p:sldId id="307" r:id="rId28"/>
    <p:sldId id="314" r:id="rId29"/>
    <p:sldId id="299" r:id="rId30"/>
    <p:sldId id="316" r:id="rId31"/>
    <p:sldId id="306" r:id="rId32"/>
    <p:sldId id="326" r:id="rId33"/>
    <p:sldId id="318" r:id="rId34"/>
    <p:sldId id="319" r:id="rId35"/>
    <p:sldId id="323" r:id="rId36"/>
    <p:sldId id="290" r:id="rId37"/>
    <p:sldId id="324" r:id="rId38"/>
    <p:sldId id="293" r:id="rId39"/>
    <p:sldId id="295" r:id="rId40"/>
    <p:sldId id="294" r:id="rId41"/>
    <p:sldId id="305" r:id="rId42"/>
    <p:sldId id="322" r:id="rId43"/>
    <p:sldId id="292" r:id="rId44"/>
    <p:sldId id="300" r:id="rId45"/>
    <p:sldId id="301" r:id="rId46"/>
    <p:sldId id="297" r:id="rId47"/>
    <p:sldId id="315" r:id="rId48"/>
    <p:sldId id="320" r:id="rId49"/>
    <p:sldId id="302"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7B4"/>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0" autoAdjust="0"/>
    <p:restoredTop sz="83571" autoAdjust="0"/>
  </p:normalViewPr>
  <p:slideViewPr>
    <p:cSldViewPr snapToGrid="0">
      <p:cViewPr varScale="1">
        <p:scale>
          <a:sx n="110" d="100"/>
          <a:sy n="110" d="100"/>
        </p:scale>
        <p:origin x="588" y="9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00" d="100"/>
          <a:sy n="100" d="100"/>
        </p:scale>
        <p:origin x="2694" y="7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AA0BC-6609-4556-8B76-A1EDF3B4E98C}"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0A596-7141-45E9-836C-E467146705EF}"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Than</a:t>
            </a:r>
            <a:r>
              <a:rPr lang="pl-PL" baseline="0" dirty="0" smtClean="0"/>
              <a:t>k you for the introduction. </a:t>
            </a:r>
            <a:endParaRPr lang="pl-PL" baseline="0" dirty="0" smtClean="0"/>
          </a:p>
          <a:p>
            <a:r>
              <a:rPr lang="pl-PL" baseline="0" dirty="0" smtClean="0"/>
              <a:t>At the very beginning I would like to look at the state-of-the-art of computer games.</a:t>
            </a:r>
            <a:endParaRPr lang="en-US" baseline="0"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Then every scene was rendereed with 51 different texture resolution variants </a:t>
            </a:r>
            <a:r>
              <a:rPr lang="pl-PL" baseline="0" dirty="0" smtClean="0"/>
              <a:t>from 24 x 24 pixels to 1024 x 1024 pixels with a step of 20.</a:t>
            </a:r>
            <a:r>
              <a:rPr lang="en-US" baseline="0" dirty="0" smtClean="0"/>
              <a:t> which gave use 6447 mages.</a:t>
            </a:r>
            <a:br>
              <a:rPr lang="pl-PL" baseline="0" dirty="0" smtClean="0"/>
            </a:br>
            <a:r>
              <a:rPr lang="pl-PL" baseline="0" dirty="0" smtClean="0"/>
              <a:t>As the afrementioned metrics are full-reference metrics we chose the highest resolution as our reference.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We decided to run </a:t>
            </a:r>
            <a:r>
              <a:rPr lang="pl-PL" baseline="0" dirty="0" smtClean="0"/>
              <a:t>a pilot experiment to see whether the existing visibility metrics can be used for selecting optimal texture size.</a:t>
            </a:r>
            <a:endParaRPr lang="pl-PL" baseline="0" dirty="0" smtClean="0"/>
          </a:p>
          <a:p>
            <a:r>
              <a:rPr lang="pl-PL" baseline="0" dirty="0" smtClean="0"/>
              <a:t>We decided to choose three exisiting visbility metrics which had the best accuracy in our previous study.</a:t>
            </a:r>
            <a:endParaRPr lang="pl-PL" baseline="0" dirty="0" smtClean="0"/>
          </a:p>
          <a:p>
            <a:r>
              <a:rPr lang="pl-PL" baseline="0" dirty="0" smtClean="0"/>
              <a:t>So first we feed the metric with reference and distorted image. The result of such operation is a visibility map.</a:t>
            </a:r>
            <a:br>
              <a:rPr lang="pl-PL" baseline="0" dirty="0" smtClean="0"/>
            </a:b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The visbility mapis  a form of local information about the image distortion.</a:t>
            </a:r>
            <a:endParaRPr lang="pl-PL" baseline="0" dirty="0" smtClean="0"/>
          </a:p>
          <a:p>
            <a:r>
              <a:rPr lang="pl-PL" dirty="0" smtClean="0"/>
              <a:t>In such maps every pixel gives information about probability of distortion detection.</a:t>
            </a:r>
            <a:endParaRPr lang="pl-PL" dirty="0" smtClean="0"/>
          </a:p>
          <a:p>
            <a:r>
              <a:rPr lang="pl-PL" dirty="0" smtClean="0"/>
              <a:t>To make the decision easier weather distortion is visible or not we need to pool the values to just one probability value.</a:t>
            </a:r>
            <a:br>
              <a:rPr lang="pl-PL" dirty="0" smtClean="0"/>
            </a:br>
            <a:r>
              <a:rPr lang="pl-PL" dirty="0" smtClean="0"/>
              <a:t>For</a:t>
            </a:r>
            <a:r>
              <a:rPr lang="pl-PL" baseline="0" dirty="0" smtClean="0"/>
              <a:t> this purpose we used a max value of the image following previous studies.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Once we have pooled probability we still need to make a decision whether</a:t>
            </a:r>
            <a:r>
              <a:rPr lang="pl-PL" baseline="0" dirty="0" smtClean="0"/>
              <a:t> distortion is visible or not</a:t>
            </a:r>
            <a:r>
              <a:rPr lang="pl-PL" dirty="0" smtClean="0"/>
              <a:t>.</a:t>
            </a:r>
            <a:endParaRPr lang="pl-PL" dirty="0" smtClean="0"/>
          </a:p>
          <a:p>
            <a:r>
              <a:rPr lang="pl-PL" dirty="0" smtClean="0"/>
              <a:t>For this step we chose a threshold of a probability detection equal 0.2.</a:t>
            </a:r>
            <a:endParaRPr lang="pl-PL" dirty="0" smtClean="0"/>
          </a:p>
          <a:p>
            <a:r>
              <a:rPr lang="pl-PL" dirty="0" smtClean="0"/>
              <a:t>This corresponds to the observation that 20% of population is able to see the distortion.</a:t>
            </a:r>
            <a:endParaRPr lang="pl-PL" dirty="0" smtClean="0"/>
          </a:p>
          <a:p>
            <a:r>
              <a:rPr lang="pl-PL" dirty="0" smtClean="0"/>
              <a:t>Of course this probability threshold can be steer according to the preferences.</a:t>
            </a:r>
            <a:endParaRPr lang="pl-PL" dirty="0" smtClean="0"/>
          </a:p>
          <a:p>
            <a:r>
              <a:rPr lang="pl-PL" dirty="0" smtClean="0"/>
              <a:t>Giving lower threshold results are more conservative and in opposite case materic allows for more distorted textures.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So when we compared the reference image (1K textures) with the image rendered with textures propsed by the metric, we got very good fit. </a:t>
            </a:r>
            <a:endParaRPr lang="pl-PL" dirty="0" smtClean="0"/>
          </a:p>
          <a:p>
            <a:r>
              <a:rPr lang="pl-PL" dirty="0" smtClean="0"/>
              <a:t>Does it work though? Not really. Metric seemed to be too sensitive and didn’t allow to lower the resolution of textures. It was still too conservative.</a:t>
            </a:r>
            <a:endParaRPr lang="pl-PL"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One of the obvious solutions is</a:t>
            </a:r>
            <a:r>
              <a:rPr lang="pl-PL" baseline="0" dirty="0" smtClean="0"/>
              <a:t> to train </a:t>
            </a:r>
            <a:r>
              <a:rPr lang="pl-PL" dirty="0" smtClean="0"/>
              <a:t>the metrics for</a:t>
            </a:r>
            <a:r>
              <a:rPr lang="pl-PL" baseline="0" dirty="0" smtClean="0"/>
              <a:t> selecting texture resolution same way as it was done in the previous study.</a:t>
            </a:r>
            <a:br>
              <a:rPr lang="pl-PL" baseline="0" dirty="0" smtClean="0"/>
            </a:br>
            <a:r>
              <a:rPr lang="pl-PL" baseline="0" dirty="0" smtClean="0"/>
              <a:t>Before though, we should see how thetraining data is being collected.</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In</a:t>
            </a:r>
            <a:r>
              <a:rPr lang="pl-PL" baseline="0" dirty="0" smtClean="0"/>
              <a:t> our previous study we used a painting interface for collecting such data.</a:t>
            </a:r>
            <a:br>
              <a:rPr lang="pl-PL" baseline="0" dirty="0" smtClean="0"/>
            </a:br>
            <a:r>
              <a:rPr lang="pl-PL" baseline="0" dirty="0" smtClean="0"/>
              <a:t>We displayed to the user  a distorted and reference image.</a:t>
            </a:r>
            <a:br>
              <a:rPr lang="pl-PL" baseline="0" dirty="0" smtClean="0"/>
            </a:br>
            <a:r>
              <a:rPr lang="pl-PL" baseline="0" dirty="0" smtClean="0"/>
              <a:t>The user’s task was to paint carefully all visible differences.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When we collected</a:t>
            </a:r>
            <a:r>
              <a:rPr lang="pl-PL" baseline="0" dirty="0" smtClean="0"/>
              <a:t> local marking from all of our participants we simply averaged them to generate the final training data.</a:t>
            </a:r>
            <a:endParaRPr lang="pl-PL" baseline="0" dirty="0" smtClean="0"/>
          </a:p>
          <a:p>
            <a:br>
              <a:rPr lang="pl-PL" baseline="0" dirty="0" smtClean="0"/>
            </a:br>
            <a:r>
              <a:rPr lang="pl-PL" baseline="0" dirty="0" smtClean="0"/>
              <a:t>I hope you still remeber the number of images we manged to create.</a:t>
            </a:r>
            <a:br>
              <a:rPr lang="pl-PL" baseline="0" dirty="0" smtClean="0"/>
            </a:br>
            <a:r>
              <a:rPr lang="pl-PL" baseline="0" dirty="0" smtClean="0"/>
              <a:t>To be frank, collecting data in such way is really a hassle and doing it for such scale is not feasible due to very time consuming nature of the process.</a:t>
            </a:r>
            <a:br>
              <a:rPr lang="pl-PL" baseline="0" dirty="0" smtClean="0"/>
            </a:br>
            <a:r>
              <a:rPr lang="pl-PL" baseline="0" dirty="0" smtClean="0"/>
              <a:t>I definetely didn’t want to do that again.</a:t>
            </a:r>
            <a:endParaRPr lang="pl-PL" baseline="0" dirty="0" smtClean="0"/>
          </a:p>
          <a:p>
            <a:endParaRPr lang="pl-PL" baseline="0" dirty="0" smtClean="0"/>
          </a:p>
          <a:p>
            <a:r>
              <a:rPr lang="pl-PL" baseline="0" dirty="0" smtClean="0"/>
              <a:t>So we had to come up with another solution.</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And here it is.</a:t>
            </a:r>
            <a:endParaRPr lang="pl-PL" dirty="0" smtClean="0"/>
          </a:p>
          <a:p>
            <a:r>
              <a:rPr lang="pl-PL" dirty="0" smtClean="0"/>
              <a:t>Our methodology is based on assumption that</a:t>
            </a:r>
            <a:r>
              <a:rPr lang="pl-PL" baseline="0" dirty="0" smtClean="0"/>
              <a:t> state-of-the-art metrics provide correct local predicitions, but are too sensitive for this particular tasks.</a:t>
            </a:r>
            <a:endParaRPr lang="pl-PL" baseline="0" dirty="0" smtClean="0"/>
          </a:p>
          <a:p>
            <a:r>
              <a:rPr lang="pl-PL" baseline="0" dirty="0" smtClean="0"/>
              <a:t>We use them to produce an intermediate training data. </a:t>
            </a:r>
            <a:r>
              <a:rPr lang="en-US" dirty="0" smtClean="0"/>
              <a:t>Then, the thresholds from an application-specific perceptual experiment and pooled probabilities are used to adjust the </a:t>
            </a:r>
            <a:r>
              <a:rPr lang="pl-PL" dirty="0" smtClean="0"/>
              <a:t>computed</a:t>
            </a:r>
            <a:r>
              <a:rPr lang="pl-PL" baseline="0" dirty="0" smtClean="0"/>
              <a:t> difference in the perceptual contrast space</a:t>
            </a:r>
            <a:r>
              <a:rPr lang="en-US" dirty="0" smtClean="0"/>
              <a:t>.</a:t>
            </a:r>
            <a:r>
              <a:rPr lang="pl-PL" baseline="0" dirty="0" smtClean="0"/>
              <a:t> It is worth to note that experiment proposed by us is much faster and simpler than painting solution.</a:t>
            </a:r>
            <a:br>
              <a:rPr lang="pl-PL" baseline="0" dirty="0" smtClean="0"/>
            </a:br>
            <a:r>
              <a:rPr lang="en-US" dirty="0" smtClean="0"/>
              <a:t>The resulted data is used for retuning a CNN-based metric that computes application-specific visibility maps. To asses the optimal texture resolution for target application the resulting visibility map is pooled to a single artifact detection probability value using same pooling strategy as one used for visibility adjustment.</a:t>
            </a:r>
            <a:endParaRPr lang="pl-PL" dirty="0" smtClean="0"/>
          </a:p>
          <a:p>
            <a:r>
              <a:rPr lang="pl-PL" dirty="0" smtClean="0"/>
              <a:t>I already told that new experiment is much faster,</a:t>
            </a:r>
            <a:r>
              <a:rPr lang="pl-PL" baseline="0" dirty="0" smtClean="0"/>
              <a:t> so let’s start with that.</a:t>
            </a:r>
            <a:endParaRPr lang="en-US"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To acquire the threshold data we use</a:t>
            </a:r>
            <a:r>
              <a:rPr lang="pl-PL" baseline="0" dirty="0" smtClean="0"/>
              <a:t> the threshold experiment composed from two stages.</a:t>
            </a:r>
            <a:br>
              <a:rPr lang="pl-PL" baseline="0" dirty="0" smtClean="0"/>
            </a:br>
            <a:r>
              <a:rPr lang="pl-PL" baseline="0" dirty="0" smtClean="0"/>
              <a:t>The first stage is a simple method of adjustment.</a:t>
            </a:r>
            <a:endParaRPr lang="pl-PL" baseline="0" dirty="0" smtClean="0"/>
          </a:p>
          <a:p>
            <a:r>
              <a:rPr lang="pl-PL" baseline="0" dirty="0" smtClean="0"/>
              <a:t>We present to the user teh reference and distorted image and ask an observer to set the minimal texture resolution for which he cannot perceive the difference between two images.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If there are any gamers in the room I hope they will</a:t>
            </a:r>
            <a:r>
              <a:rPr lang="pl-PL" baseline="0" dirty="0" smtClean="0"/>
              <a:t> agree with me that the graphics in the games this days can be really astonishing and even if the global illumination model is quite simplified they still can mimic the real world very well. </a:t>
            </a:r>
            <a:br>
              <a:rPr lang="pl-PL" baseline="0" dirty="0" smtClean="0"/>
            </a:br>
            <a:r>
              <a:rPr lang="pl-PL" baseline="0" dirty="0" smtClean="0"/>
              <a:t>The games I show here present really high end graphics and look beautiful, but...</a:t>
            </a:r>
            <a:endParaRPr lang="pl-PL" baseline="0" dirty="0" smtClean="0"/>
          </a:p>
          <a:p>
            <a:endParaRPr lang="pl-PL" baseline="0" dirty="0" smtClean="0"/>
          </a:p>
          <a:p>
            <a:r>
              <a:rPr lang="pl-PL" baseline="0" dirty="0" smtClean="0"/>
              <a:t>Yeah here’s the drawback, the price we need to pay for the visuals.</a:t>
            </a:r>
            <a:br>
              <a:rPr lang="pl-PL" baseline="0" dirty="0" smtClean="0"/>
            </a:br>
            <a:r>
              <a:rPr lang="pl-PL" baseline="0" dirty="0" smtClean="0"/>
              <a:t>The crisp and detailed environements come with a price of huge file size due to 4K or even 8K resolution textures.</a:t>
            </a:r>
            <a:endParaRPr lang="pl-PL" baseline="0" dirty="0" smtClean="0"/>
          </a:p>
          <a:p>
            <a:r>
              <a:rPr lang="pl-PL" baseline="0" dirty="0" smtClean="0"/>
              <a:t>I guess that at least part of the audiance will agree with me that the installation size for these games is ridiculous.</a:t>
            </a:r>
            <a:endParaRPr lang="pl-PL" baseline="0" dirty="0" smtClean="0"/>
          </a:p>
          <a:p>
            <a:endParaRPr lang="pl-PL" baseline="0" dirty="0" smtClean="0"/>
          </a:p>
          <a:p>
            <a:r>
              <a:rPr lang="pl-PL" baseline="0" dirty="0" smtClean="0"/>
              <a:t>But this is not the only issue...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This way we set the initial threshold for teh QUEST</a:t>
            </a:r>
            <a:r>
              <a:rPr lang="pl-PL" baseline="0" dirty="0" smtClean="0"/>
              <a:t> procedure.</a:t>
            </a:r>
            <a:br>
              <a:rPr lang="pl-PL" baseline="0" dirty="0" smtClean="0"/>
            </a:br>
            <a:r>
              <a:rPr lang="pl-PL" baseline="0" dirty="0" smtClean="0"/>
              <a:t>We use 4AFC which means that user has to choose the distorted image from 4 displayed images.</a:t>
            </a:r>
            <a:endParaRPr lang="pl-PL" baseline="0" dirty="0" smtClean="0"/>
          </a:p>
          <a:p>
            <a:r>
              <a:rPr lang="pl-PL" baseline="0" dirty="0" smtClean="0"/>
              <a:t>To make the assessment less conservative we give only 10 seconds per trial.</a:t>
            </a:r>
            <a:br>
              <a:rPr lang="pl-PL" baseline="0" dirty="0" smtClean="0"/>
            </a:br>
            <a:r>
              <a:rPr lang="pl-PL" baseline="0" dirty="0" smtClean="0"/>
              <a:t>To preventobservers from remembering faulty areas we intertwine the trials for different scenes randomly. </a:t>
            </a:r>
            <a:br>
              <a:rPr lang="pl-PL" baseline="0" dirty="0" smtClean="0"/>
            </a:br>
            <a:r>
              <a:rPr lang="pl-PL" baseline="0" dirty="0" smtClean="0"/>
              <a:t>After up to 30 trials we get the final estimate of the visibility threshold for particular user.</a:t>
            </a:r>
            <a:endParaRPr lang="pl-PL" baseline="0"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For a single scene, f</a:t>
            </a:r>
            <a:r>
              <a:rPr lang="pl-PL" dirty="0" smtClean="0"/>
              <a:t>rom</a:t>
            </a:r>
            <a:r>
              <a:rPr lang="pl-PL" baseline="0" dirty="0" smtClean="0"/>
              <a:t> every user, we get just one threshold value for which this particular person couldn’t see any distortions.</a:t>
            </a:r>
            <a:br>
              <a:rPr lang="pl-PL" baseline="0" dirty="0" smtClean="0"/>
            </a:br>
            <a:r>
              <a:rPr lang="pl-PL" baseline="0" dirty="0" smtClean="0"/>
              <a:t>When we have the set of point</a:t>
            </a:r>
            <a:r>
              <a:rPr lang="en-US" baseline="0" dirty="0" smtClean="0"/>
              <a:t>s</a:t>
            </a:r>
            <a:r>
              <a:rPr lang="pl-PL" baseline="0" dirty="0" smtClean="0"/>
              <a:t> we need to assign the rpobabilities to them and fit the cross population psychometric function.</a:t>
            </a:r>
            <a:endParaRPr lang="pl-PL" baseline="0" dirty="0" smtClean="0"/>
          </a:p>
          <a:p>
            <a:r>
              <a:rPr lang="pl-PL" baseline="0" dirty="0" smtClean="0"/>
              <a:t>This curve serves as our ground-truth during the adjustment process.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For a single scene, f</a:t>
            </a:r>
            <a:r>
              <a:rPr lang="pl-PL" dirty="0" smtClean="0"/>
              <a:t>rom</a:t>
            </a:r>
            <a:r>
              <a:rPr lang="pl-PL" baseline="0" dirty="0" smtClean="0"/>
              <a:t> every user, we get just one threshold value for which this particular person couldn’t see any distortions.</a:t>
            </a:r>
            <a:br>
              <a:rPr lang="pl-PL" baseline="0" dirty="0" smtClean="0"/>
            </a:br>
            <a:r>
              <a:rPr lang="pl-PL" baseline="0" dirty="0" smtClean="0"/>
              <a:t>When we have the set of point we need to assign the rpobabilities to them and fit the cross population psychometric function.</a:t>
            </a:r>
            <a:endParaRPr lang="pl-PL" baseline="0" dirty="0" smtClean="0"/>
          </a:p>
          <a:p>
            <a:r>
              <a:rPr lang="pl-PL" baseline="0" dirty="0" smtClean="0"/>
              <a:t>This curve serves as our ground-truth during the adjustment process.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Let’s look at</a:t>
            </a:r>
            <a:r>
              <a:rPr lang="pl-PL" baseline="0" dirty="0" smtClean="0"/>
              <a:t> the pipeline scheme again.</a:t>
            </a:r>
            <a:endParaRPr lang="pl-PL" baseline="0" dirty="0" smtClean="0"/>
          </a:p>
          <a:p>
            <a:r>
              <a:rPr lang="pl-PL" baseline="0" dirty="0" smtClean="0"/>
              <a:t>Once we get the visiblity map form the metric and the ground-truth from the experiment we have almost all information needed for the adjustment process.</a:t>
            </a:r>
            <a:br>
              <a:rPr lang="pl-PL" baseline="0" dirty="0" smtClean="0"/>
            </a:br>
            <a:r>
              <a:rPr lang="pl-PL" baseline="0" dirty="0" smtClean="0"/>
              <a:t>Almost... We still need to pool the visibility map to a single value</a:t>
            </a:r>
            <a:endParaRPr lang="en-US"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As I said before in many previous studies a max value was used as a pooling startegy.</a:t>
            </a:r>
            <a:br>
              <a:rPr lang="pl-PL" dirty="0" smtClean="0"/>
            </a:br>
            <a:r>
              <a:rPr lang="pl-PL" dirty="0" smtClean="0"/>
              <a:t>What</a:t>
            </a:r>
            <a:r>
              <a:rPr lang="pl-PL" baseline="0" dirty="0" smtClean="0"/>
              <a:t> would happen though if we try some other methods like percentile or some neural network solution?</a:t>
            </a:r>
            <a:br>
              <a:rPr lang="pl-PL" baseline="0" dirty="0" smtClean="0"/>
            </a:br>
            <a:r>
              <a:rPr lang="pl-PL" baseline="0" dirty="0" smtClean="0"/>
              <a:t>Would it improve accuracy already?</a:t>
            </a:r>
            <a:endParaRPr lang="pl-PL" baseline="0" dirty="0" smtClean="0"/>
          </a:p>
          <a:p>
            <a:r>
              <a:rPr lang="pl-PL" dirty="0" smtClean="0"/>
              <a:t>Max value returns</a:t>
            </a:r>
            <a:r>
              <a:rPr lang="pl-PL" baseline="0" dirty="0" smtClean="0"/>
              <a:t> the probability of detection for the most distorted area, making it very conservative same time.</a:t>
            </a:r>
            <a:br>
              <a:rPr lang="pl-PL" baseline="0" dirty="0" smtClean="0"/>
            </a:br>
            <a:r>
              <a:rPr lang="pl-PL" baseline="0" dirty="0" smtClean="0"/>
              <a:t>If distortion is small enough some people might be not able to see it, so the real probability will be lower than what max value assumes.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After testing</a:t>
            </a:r>
            <a:r>
              <a:rPr lang="pl-PL" baseline="0" dirty="0" smtClean="0"/>
              <a:t> the max value and percentile from range 90-99 we got such plot for a single scene.</a:t>
            </a:r>
            <a:br>
              <a:rPr lang="pl-PL" baseline="0" dirty="0" smtClean="0"/>
            </a:br>
            <a:r>
              <a:rPr lang="pl-PL" baseline="0" dirty="0" smtClean="0"/>
              <a:t>Pink curve denotes the ground-truth acquired in the experimental study.</a:t>
            </a:r>
            <a:br>
              <a:rPr lang="pl-PL" baseline="0" dirty="0" smtClean="0"/>
            </a:br>
            <a:r>
              <a:rPr lang="pl-PL" baseline="0" dirty="0" smtClean="0"/>
              <a:t>The blue curve is a psychometric function fitted to the raw response of CNN metric pooled with Max Value.</a:t>
            </a:r>
            <a:endParaRPr lang="pl-PL" baseline="0" dirty="0" smtClean="0"/>
          </a:p>
          <a:p>
            <a:r>
              <a:rPr lang="pl-PL" baseline="0" dirty="0" smtClean="0"/>
              <a:t>The rest of the curves present 3 existing metrics: CNN, HDR-VDP and Butteraugli pooled with the optimal percentile. </a:t>
            </a:r>
            <a:br>
              <a:rPr lang="pl-PL" baseline="0" dirty="0" smtClean="0"/>
            </a:br>
            <a:r>
              <a:rPr lang="pl-PL" baseline="0" dirty="0" smtClean="0"/>
              <a:t>All the curves generated with percentile pooling are</a:t>
            </a:r>
            <a:r>
              <a:rPr lang="en-US" baseline="0" dirty="0" smtClean="0"/>
              <a:t> </a:t>
            </a:r>
            <a:r>
              <a:rPr lang="pl-PL" baseline="0" dirty="0" smtClean="0"/>
              <a:t>much closer to the ground-truth curve.</a:t>
            </a:r>
            <a:br>
              <a:rPr lang="pl-PL" baseline="0" dirty="0" smtClean="0"/>
            </a:br>
            <a:r>
              <a:rPr lang="pl-PL" baseline="0" dirty="0" smtClean="0"/>
              <a:t>If we take a look at the error for probability threshold equal 0.2</a:t>
            </a:r>
            <a:r>
              <a:rPr lang="en-US" baseline="0" dirty="0" smtClean="0"/>
              <a:t>, which is our chosen threshold,</a:t>
            </a:r>
            <a:r>
              <a:rPr lang="pl-PL" baseline="0" dirty="0" smtClean="0"/>
              <a:t> we can notice huge improvement of percentile comapring to naive max pooling.</a:t>
            </a:r>
            <a:endParaRPr lang="pl-PL" baseline="0" dirty="0" smtClean="0"/>
          </a:p>
          <a:p>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Then</a:t>
            </a:r>
            <a:r>
              <a:rPr lang="pl-PL" baseline="0" dirty="0" smtClean="0"/>
              <a:t> we plotted the error histogram for the choosen Pdet of 0.2.</a:t>
            </a:r>
            <a:endParaRPr lang="pl-PL" baseline="0" dirty="0" smtClean="0"/>
          </a:p>
          <a:p>
            <a:r>
              <a:rPr lang="pl-PL" baseline="0" dirty="0" smtClean="0"/>
              <a:t>As we can see the optimized pooling increased accuracy significantly for all the metrics.</a:t>
            </a:r>
            <a:endParaRPr lang="pl-PL" baseline="0" dirty="0" smtClean="0"/>
          </a:p>
          <a:p>
            <a:r>
              <a:rPr lang="pl-PL" baseline="0" dirty="0" smtClean="0"/>
              <a:t>We also put in the plot result of the neural network pooling strategy forr CNN-based metric, but it perform worse than percentile pooling.</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After</a:t>
            </a:r>
            <a:r>
              <a:rPr lang="pl-PL" baseline="0" dirty="0" smtClean="0"/>
              <a:t> all this steps we can finally prepare the training data by processing the visibility maps produced by existing metrics.</a:t>
            </a:r>
            <a:endParaRPr lang="en-US"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Let’s look at the example of</a:t>
            </a:r>
            <a:r>
              <a:rPr lang="pl-PL" baseline="0" dirty="0" smtClean="0"/>
              <a:t> a randomly choosen scene.</a:t>
            </a:r>
            <a:br>
              <a:rPr lang="pl-PL" baseline="0" dirty="0" smtClean="0"/>
            </a:br>
            <a:r>
              <a:rPr lang="pl-PL" baseline="0" dirty="0" smtClean="0"/>
              <a:t>The pink curve is our ground truth, and the blue dashed line is pooled metric response.</a:t>
            </a:r>
            <a:endParaRPr lang="pl-PL" baseline="0" dirty="0" smtClean="0"/>
          </a:p>
          <a:p>
            <a:r>
              <a:rPr lang="pl-PL" baseline="0" dirty="0" smtClean="0"/>
              <a:t>We need to find a global transformation which allows us to adjust the blue curve to the pink one.</a:t>
            </a:r>
            <a:br>
              <a:rPr lang="pl-PL" baseline="0" dirty="0" smtClean="0"/>
            </a:br>
            <a:r>
              <a:rPr lang="pl-PL" baseline="0" dirty="0" smtClean="0"/>
              <a:t>We cannot use simple subtraction or multiplication to weaken the metric response. Not in the probability domain...</a:t>
            </a:r>
            <a:endParaRPr lang="pl-PL" baseline="0" dirty="0" smtClean="0"/>
          </a:p>
          <a:p>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Full</a:t>
            </a:r>
            <a:r>
              <a:rPr lang="pl-PL" baseline="0" dirty="0" smtClean="0"/>
              <a:t> reference v</a:t>
            </a:r>
            <a:r>
              <a:rPr lang="pl-PL" dirty="0" smtClean="0"/>
              <a:t>isibility</a:t>
            </a:r>
            <a:r>
              <a:rPr lang="pl-PL" baseline="0" dirty="0" smtClean="0"/>
              <a:t> metrics process data in different unique ways, but they always produce an image difference in the perceptual contrast space.</a:t>
            </a:r>
            <a:br>
              <a:rPr lang="pl-PL" baseline="0" dirty="0" smtClean="0"/>
            </a:br>
            <a:r>
              <a:rPr lang="pl-PL" baseline="0" dirty="0" smtClean="0"/>
              <a:t>The very last step is application of the psychometric function which converts these values to the probability.</a:t>
            </a:r>
            <a:br>
              <a:rPr lang="pl-PL" baseline="0" dirty="0" smtClean="0"/>
            </a:br>
            <a:r>
              <a:rPr lang="pl-PL" baseline="0" dirty="0" smtClean="0"/>
              <a:t>Our adjustment should be injected right before the psyhcometric function.</a:t>
            </a:r>
            <a:br>
              <a:rPr lang="pl-PL" baseline="0" dirty="0" smtClean="0"/>
            </a:br>
            <a:r>
              <a:rPr lang="pl-PL" baseline="0" dirty="0" smtClean="0"/>
              <a:t>In this way we coudl use simple subtraction do decrease the sensitivity of the metric.</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When</a:t>
            </a:r>
            <a:r>
              <a:rPr lang="pl-PL" baseline="0" dirty="0" smtClean="0"/>
              <a:t> texture size is big, less textures can be fed into the the graphic card memory, which implies some problems.</a:t>
            </a:r>
            <a:endParaRPr lang="pl-PL" baseline="0" dirty="0" smtClean="0"/>
          </a:p>
          <a:p>
            <a:r>
              <a:rPr lang="pl-PL" baseline="0" dirty="0" smtClean="0"/>
              <a:t>The textures in the memory need to be swapped in real time. Thanks to that solution we can see problems like in game loading (video), which is not the worst case if it happens in some let’s call it calm situations.</a:t>
            </a:r>
            <a:endParaRPr lang="pl-PL" baseline="0" dirty="0" smtClean="0"/>
          </a:p>
          <a:p>
            <a:br>
              <a:rPr lang="pl-PL" baseline="0" dirty="0" smtClean="0"/>
            </a:br>
            <a:r>
              <a:rPr lang="pl-PL" baseline="0" dirty="0" smtClean="0"/>
              <a:t>Another solution is even worse – displaying placeholders when the high resolution textures are being laoded on the fly. As we can see this beaks the immersioncompletely and kills the fun of the game. Rage presented here became a legend because of that issue.</a:t>
            </a:r>
            <a:endParaRPr lang="pl-PL" baseline="0" dirty="0" smtClean="0"/>
          </a:p>
          <a:p>
            <a:endParaRPr lang="pl-PL" baseline="0" dirty="0" smtClean="0"/>
          </a:p>
          <a:p>
            <a:r>
              <a:rPr lang="pl-PL" baseline="0" dirty="0" smtClean="0"/>
              <a:t>We argue that this problem could be solved if there was a tool for selecting optimal texture resolution for partciular game scanrio.</a:t>
            </a:r>
            <a:br>
              <a:rPr lang="pl-PL" baseline="0" dirty="0" smtClean="0"/>
            </a:br>
            <a:r>
              <a:rPr lang="pl-PL" baseline="0" dirty="0" smtClean="0"/>
              <a:t>But before going to solutions let’s take a look how materials are preapred for games.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Using this method be use simple subtraction from the pooled values in iterative process to minimize MSE between these two curves.</a:t>
            </a:r>
            <a:br>
              <a:rPr lang="en-US" baseline="0" dirty="0" smtClean="0"/>
            </a:br>
            <a:r>
              <a:rPr lang="en-US" baseline="0" dirty="0" smtClean="0"/>
              <a:t>The result of this step is a scalar value…</a:t>
            </a:r>
            <a:br>
              <a:rPr lang="en-US" baseline="0" dirty="0" smtClean="0"/>
            </a:br>
            <a:endParaRPr lang="pl-PL" baseline="0" dirty="0" smtClean="0"/>
          </a:p>
          <a:p>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Which we subtract from every single metric prediction in a perceptual contrast domain</a:t>
            </a:r>
            <a:br>
              <a:rPr lang="en-US" baseline="0" dirty="0" smtClean="0"/>
            </a:br>
            <a:endParaRPr lang="pl-PL" baseline="0" dirty="0" smtClean="0"/>
          </a:p>
          <a:p>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After</a:t>
            </a:r>
            <a:r>
              <a:rPr lang="pl-PL" baseline="0" dirty="0" smtClean="0"/>
              <a:t> all this steps we can finally prepare the training data by processing the visibility maps produced by existing metrics.</a:t>
            </a:r>
            <a:endParaRPr lang="en-US"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step we retune</a:t>
            </a:r>
            <a:r>
              <a:rPr lang="en-US" baseline="0" dirty="0" smtClean="0"/>
              <a:t> the CNN-based metric from our previous study with the created training data.</a:t>
            </a:r>
            <a:br>
              <a:rPr lang="en-US" baseline="0" dirty="0" smtClean="0"/>
            </a:br>
            <a:r>
              <a:rPr lang="en-US" baseline="0" dirty="0" smtClean="0"/>
              <a:t>We decided to change the loss function to one that directly compares the values in the maps.</a:t>
            </a:r>
            <a:br>
              <a:rPr lang="en-US" baseline="0" dirty="0" smtClean="0"/>
            </a:br>
            <a:r>
              <a:rPr lang="en-US" baseline="0" dirty="0" smtClean="0"/>
              <a:t>As we work with probabilities we decided to penalize more the differences close to the range bounds, hence the logarithm.</a:t>
            </a:r>
            <a:endParaRPr lang="en-US" baseline="0" dirty="0" smtClean="0"/>
          </a:p>
          <a:p>
            <a:r>
              <a:rPr lang="en-US" baseline="0" dirty="0" smtClean="0"/>
              <a:t>We created different version of the network based on the training data produced by HDR-VDP, </a:t>
            </a:r>
            <a:r>
              <a:rPr lang="en-US" baseline="0" dirty="0" err="1" smtClean="0"/>
              <a:t>Butteraugli</a:t>
            </a:r>
            <a:r>
              <a:rPr lang="en-US" baseline="0" dirty="0" smtClean="0"/>
              <a:t> and CNN metric.</a:t>
            </a:r>
            <a:br>
              <a:rPr lang="en-US" baseline="0" dirty="0" smtClean="0"/>
            </a:b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retuning</a:t>
            </a:r>
            <a:r>
              <a:rPr lang="en-US" baseline="0" dirty="0" smtClean="0"/>
              <a:t> we again pool the </a:t>
            </a:r>
            <a:r>
              <a:rPr lang="en-US" baseline="0" dirty="0" err="1" smtClean="0"/>
              <a:t>procuded</a:t>
            </a:r>
            <a:r>
              <a:rPr lang="en-US" baseline="0" dirty="0" smtClean="0"/>
              <a:t> map with the optimized pooling I was talking about before.</a:t>
            </a:r>
            <a:endParaRPr lang="en-US" baseline="0" dirty="0" smtClean="0"/>
          </a:p>
          <a:p>
            <a:r>
              <a:rPr lang="en-US" baseline="0" dirty="0" smtClean="0"/>
              <a:t>So let’s see some results.</a:t>
            </a:r>
            <a:endParaRPr lang="en-US"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a:t>
            </a:r>
            <a:r>
              <a:rPr lang="en-US" baseline="0" dirty="0" smtClean="0"/>
              <a:t> </a:t>
            </a:r>
            <a:r>
              <a:rPr lang="en-US" baseline="0" dirty="0" err="1" smtClean="0"/>
              <a:t>caompare</a:t>
            </a:r>
            <a:r>
              <a:rPr lang="en-US" baseline="0" dirty="0" smtClean="0"/>
              <a:t> three version of the metric.</a:t>
            </a:r>
            <a:br>
              <a:rPr lang="en-US" baseline="0" dirty="0" smtClean="0"/>
            </a:br>
            <a:r>
              <a:rPr lang="en-US" baseline="0" dirty="0" err="1" smtClean="0"/>
              <a:t>Theread</a:t>
            </a:r>
            <a:r>
              <a:rPr lang="en-US" baseline="0" dirty="0" smtClean="0"/>
              <a:t> curve represents the CNN metric retuned on the adjusted data produced by itself. It achieves the mean absolute error value of 166.</a:t>
            </a:r>
            <a:br>
              <a:rPr lang="en-US" baseline="0" dirty="0" smtClean="0"/>
            </a:br>
            <a:r>
              <a:rPr lang="en-US" baseline="0" dirty="0" smtClean="0"/>
              <a:t>Two other metric trained on data produced by HDR-VDP and </a:t>
            </a:r>
            <a:r>
              <a:rPr lang="en-US" baseline="0" dirty="0" err="1" smtClean="0"/>
              <a:t>Butteraugli</a:t>
            </a:r>
            <a:r>
              <a:rPr lang="en-US" baseline="0" dirty="0" smtClean="0"/>
              <a:t> also perform a bit worse…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significant improvement is achieved comparing to only improved pooling without retraining, what can be observed on this histogram of errors.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compare the best retrained metric with not retrained metrics</a:t>
            </a:r>
            <a:r>
              <a:rPr lang="en-US" baseline="0" dirty="0" smtClean="0"/>
              <a:t> with naïve max pooling.</a:t>
            </a:r>
            <a:br>
              <a:rPr lang="en-US" baseline="0" dirty="0" smtClean="0"/>
            </a:br>
            <a:r>
              <a:rPr lang="en-US" baseline="0" dirty="0" smtClean="0"/>
              <a:t>Mean absolute error value indicates drastic accuracy improvement.</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decided to simulate</a:t>
            </a:r>
            <a:r>
              <a:rPr lang="en-US" baseline="0" dirty="0" smtClean="0"/>
              <a:t> how the tool good be used in game engines.</a:t>
            </a:r>
            <a:br>
              <a:rPr lang="en-US" baseline="0" dirty="0" smtClean="0"/>
            </a:br>
            <a:r>
              <a:rPr lang="en-US" baseline="0" dirty="0" smtClean="0"/>
              <a:t>For that purpose we rendered a object from 8 different point of views using different lighting conditions.</a:t>
            </a:r>
            <a:br>
              <a:rPr lang="en-US" baseline="0" dirty="0" smtClean="0"/>
            </a:br>
            <a:r>
              <a:rPr lang="en-US" baseline="0" dirty="0" smtClean="0"/>
              <a:t>For rendering we used power 2 texture resolution in the range 64 to 1024.</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every view we run metric on every texture resolution variant and pooled the value.</a:t>
            </a:r>
            <a:br>
              <a:rPr lang="en-US" dirty="0" smtClean="0"/>
            </a:br>
            <a:r>
              <a:rPr lang="en-US" dirty="0" smtClean="0"/>
              <a:t>After that we choose</a:t>
            </a:r>
            <a:r>
              <a:rPr lang="en-US" baseline="0" dirty="0" smtClean="0"/>
              <a:t> the minimal texture resolution which gives us probability value below chosen </a:t>
            </a:r>
            <a:r>
              <a:rPr lang="en-US" baseline="0" dirty="0" err="1" smtClean="0"/>
              <a:t>Pdet</a:t>
            </a:r>
            <a:r>
              <a:rPr lang="en-US" baseline="0" dirty="0" smtClean="0"/>
              <a:t>.</a:t>
            </a:r>
            <a:br>
              <a:rPr lang="en-US" baseline="0" dirty="0" smtClean="0"/>
            </a:br>
            <a:r>
              <a:rPr lang="en-US" baseline="0" dirty="0" smtClean="0"/>
              <a:t>In our case it is 0.2 so we can </a:t>
            </a:r>
            <a:r>
              <a:rPr lang="en-US" baseline="0" dirty="0" err="1" smtClean="0"/>
              <a:t>downsample</a:t>
            </a:r>
            <a:r>
              <a:rPr lang="en-US" baseline="0" dirty="0" smtClean="0"/>
              <a:t> Albedo texture to 512 pixels and Normal texture to 256 pixels.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When</a:t>
            </a:r>
            <a:r>
              <a:rPr lang="pl-PL" baseline="0" dirty="0" smtClean="0"/>
              <a:t> texture size is big, less textures can be fed into the the graphic card memory, which implies some problems.</a:t>
            </a:r>
            <a:endParaRPr lang="pl-PL" baseline="0" dirty="0" smtClean="0"/>
          </a:p>
          <a:p>
            <a:r>
              <a:rPr lang="pl-PL" baseline="0" dirty="0" smtClean="0"/>
              <a:t>The textures in the memory need to be swapped in real time. Thanks to that solution we can see problems like in game loading (video), which is not the worst case if it happens in some let’s call it calm situations.</a:t>
            </a:r>
            <a:endParaRPr lang="pl-PL" baseline="0" dirty="0" smtClean="0"/>
          </a:p>
          <a:p>
            <a:br>
              <a:rPr lang="pl-PL" baseline="0" dirty="0" smtClean="0"/>
            </a:br>
            <a:r>
              <a:rPr lang="pl-PL" baseline="0" dirty="0" smtClean="0"/>
              <a:t>Another solution is even worse – displaying placeholders when the high resolution textures are being laoded on the fly. As we can see this beaks the immersioncompletely and kills the fun of the game. Rage presented here became a legend because of that issue.</a:t>
            </a:r>
            <a:endParaRPr lang="pl-PL" baseline="0" dirty="0" smtClean="0"/>
          </a:p>
          <a:p>
            <a:endParaRPr lang="pl-PL" baseline="0" dirty="0" smtClean="0"/>
          </a:p>
          <a:p>
            <a:r>
              <a:rPr lang="pl-PL" baseline="0" dirty="0" smtClean="0"/>
              <a:t>We argue that th</a:t>
            </a:r>
            <a:r>
              <a:rPr lang="en-US" baseline="0" dirty="0" smtClean="0"/>
              <a:t>ese</a:t>
            </a:r>
            <a:r>
              <a:rPr lang="pl-PL" baseline="0" dirty="0" smtClean="0"/>
              <a:t> problem</a:t>
            </a:r>
            <a:r>
              <a:rPr lang="en-US" baseline="0" dirty="0" smtClean="0"/>
              <a:t>s</a:t>
            </a:r>
            <a:r>
              <a:rPr lang="pl-PL" baseline="0" dirty="0" smtClean="0"/>
              <a:t> could be solved if there was a tool for selecting optimal texture resolution for partciular game scanrio.</a:t>
            </a:r>
            <a:br>
              <a:rPr lang="pl-PL" baseline="0" dirty="0" smtClean="0"/>
            </a:br>
            <a:r>
              <a:rPr lang="pl-PL" baseline="0" dirty="0" smtClean="0"/>
              <a:t>But before going to solutions let’s take a look how materials are preapred for games.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we can see our</a:t>
            </a:r>
            <a:r>
              <a:rPr lang="en-US" baseline="0" dirty="0" smtClean="0"/>
              <a:t> optimal texture resolution provides image with unnoticeable distortions. While suboptimal resolution blurs already details in the image. </a:t>
            </a:r>
            <a:br>
              <a:rPr lang="en-US" baseline="0" dirty="0" smtClean="0"/>
            </a:br>
            <a:r>
              <a:rPr lang="en-US" baseline="0" dirty="0" smtClean="0"/>
              <a:t>This can be observer on the folds in the Angle Statue case and the wood pattern on the Treasure Chest.</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though our optimization </a:t>
            </a:r>
            <a:r>
              <a:rPr lang="en-US" baseline="0" dirty="0" smtClean="0"/>
              <a:t>is based on the single pooled value we can also observe that the visibility maps are improved.</a:t>
            </a:r>
            <a:br>
              <a:rPr lang="en-US" baseline="0" dirty="0" smtClean="0"/>
            </a:br>
            <a:r>
              <a:rPr lang="en-US" baseline="0" dirty="0" smtClean="0"/>
              <a:t>We can see distorted and reference image in the first two columns. The we present the human marking collected in the painting procedure.</a:t>
            </a:r>
            <a:br>
              <a:rPr lang="en-US" baseline="0" dirty="0" smtClean="0"/>
            </a:br>
            <a:r>
              <a:rPr lang="en-US" baseline="0" dirty="0" smtClean="0"/>
              <a:t>As we can see the retrained metric provides results which match better with subjective data, while original metric prediction is overshooting.</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conclude….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you </a:t>
            </a:r>
            <a:r>
              <a:rPr lang="en-US" smtClean="0"/>
              <a:t>very much.</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As a sanity check we decided to conduct the painitng experiment for a few randomly choosen image from our dataset.</a:t>
            </a:r>
            <a:br>
              <a:rPr lang="pl-PL" dirty="0" smtClean="0"/>
            </a:br>
            <a:r>
              <a:rPr lang="pl-PL" dirty="0" smtClean="0"/>
              <a:t>Then we used</a:t>
            </a:r>
            <a:r>
              <a:rPr lang="pl-PL" baseline="0" dirty="0" smtClean="0"/>
              <a:t> max value and percentile pooling to pool the maps painted by observers.</a:t>
            </a:r>
            <a:br>
              <a:rPr lang="pl-PL" baseline="0" dirty="0" smtClean="0"/>
            </a:br>
            <a:r>
              <a:rPr lang="pl-PL" baseline="0" dirty="0" smtClean="0"/>
              <a:t>As we had the threshold data for these images we could easily draw the scatter plots.</a:t>
            </a:r>
            <a:br>
              <a:rPr lang="pl-PL" baseline="0" dirty="0" smtClean="0"/>
            </a:br>
            <a:r>
              <a:rPr lang="pl-PL" baseline="0" dirty="0" smtClean="0"/>
              <a:t>As we can see the fitted pink line is much closer to the diagonal in the case of percentile pooling, which also confirms that using percentile pooling makes much more sense.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These days the PBR</a:t>
            </a:r>
            <a:r>
              <a:rPr lang="pl-PL" baseline="0" dirty="0" smtClean="0"/>
              <a:t> workflow has become very popular.</a:t>
            </a:r>
            <a:br>
              <a:rPr lang="pl-PL" baseline="0" dirty="0" smtClean="0"/>
            </a:br>
            <a:r>
              <a:rPr lang="pl-PL" baseline="0" dirty="0" smtClean="0"/>
              <a:t>The concept is very simple and allows to model most of the real-life existing materials using only 3 parameters: Base color (albedo), metallic which describes how metallic the surface is and Roughness (which tells how rough or smooth the surface is.</a:t>
            </a:r>
            <a:endParaRPr lang="pl-PL" baseline="0" dirty="0" smtClean="0"/>
          </a:p>
          <a:p>
            <a:r>
              <a:rPr lang="pl-PL" baseline="0" dirty="0" smtClean="0"/>
              <a:t>For faking little geometrical details normal maps are also used.</a:t>
            </a:r>
            <a:endParaRPr lang="pl-PL" baseline="0" dirty="0" smtClean="0"/>
          </a:p>
          <a:p>
            <a:endParaRPr lang="pl-PL" baseline="0" dirty="0" smtClean="0"/>
          </a:p>
          <a:p>
            <a:r>
              <a:rPr lang="pl-PL" baseline="0" dirty="0" smtClean="0"/>
              <a:t>In our study we considered only Albedo and Normal textures, but the method can be extended also to other texture types.</a:t>
            </a:r>
            <a:endParaRPr lang="pl-PL" baseline="0" dirty="0" smtClean="0"/>
          </a:p>
          <a:p>
            <a:r>
              <a:rPr lang="pl-PL" baseline="0" dirty="0" smtClean="0"/>
              <a:t>So how could select the optimal texture resolution?</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These days the PBR</a:t>
            </a:r>
            <a:r>
              <a:rPr lang="pl-PL" baseline="0" dirty="0" smtClean="0"/>
              <a:t> workflow has become very popular.</a:t>
            </a:r>
            <a:br>
              <a:rPr lang="pl-PL" baseline="0" dirty="0" smtClean="0"/>
            </a:br>
            <a:r>
              <a:rPr lang="pl-PL" baseline="0" dirty="0" smtClean="0"/>
              <a:t>The concept is very simple and allows to model most of the real-life existing materials using only 3 parameters: Base color (albedo), metallic which describes how metallic the surface is and Roughness (which tells how rough or smooth the surface is.</a:t>
            </a:r>
            <a:endParaRPr lang="pl-PL" baseline="0" dirty="0" smtClean="0"/>
          </a:p>
          <a:p>
            <a:r>
              <a:rPr lang="pl-PL" baseline="0" dirty="0" smtClean="0"/>
              <a:t>For faking little geometrical details normal maps are also used.</a:t>
            </a:r>
            <a:endParaRPr lang="pl-PL" baseline="0" dirty="0" smtClean="0"/>
          </a:p>
          <a:p>
            <a:endParaRPr lang="pl-PL" baseline="0" dirty="0" smtClean="0"/>
          </a:p>
          <a:p>
            <a:r>
              <a:rPr lang="pl-PL" baseline="0" dirty="0" smtClean="0"/>
              <a:t>In our study we considered only Albedo and Normal textures, but the method can be extended also to other texture types.</a:t>
            </a:r>
            <a:endParaRPr lang="pl-PL" baseline="0" dirty="0" smtClean="0"/>
          </a:p>
          <a:p>
            <a:r>
              <a:rPr lang="pl-PL" baseline="0" dirty="0" smtClean="0"/>
              <a:t>So how could select the optimal texture resolution?</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In theory</a:t>
            </a:r>
            <a:r>
              <a:rPr lang="pl-PL" baseline="0" dirty="0" smtClean="0"/>
              <a:t> we could use one of the existing metrics.</a:t>
            </a:r>
            <a:endParaRPr lang="pl-PL" baseline="0" dirty="0" smtClean="0"/>
          </a:p>
          <a:p>
            <a:r>
              <a:rPr lang="pl-PL" baseline="0" dirty="0" smtClean="0"/>
              <a:t>And when I say metrics a lot of you probably think about RMSE, PSNE or SSIM.</a:t>
            </a:r>
            <a:br>
              <a:rPr lang="pl-PL" baseline="0" dirty="0" smtClean="0"/>
            </a:br>
            <a:r>
              <a:rPr lang="pl-PL" baseline="0" dirty="0" smtClean="0"/>
              <a:t>And you’re right these are metrics that many people use, but we’re not going to do that. Why?</a:t>
            </a:r>
            <a:endParaRPr lang="pl-PL" baseline="0" dirty="0" smtClean="0"/>
          </a:p>
          <a:p>
            <a:r>
              <a:rPr lang="pl-PL" baseline="0" dirty="0" smtClean="0"/>
              <a:t>Let’s look at the example. We feed the metrics with the distorted and the reference images and these are the results we get.</a:t>
            </a:r>
            <a:br>
              <a:rPr lang="pl-PL" baseline="0" dirty="0" smtClean="0"/>
            </a:br>
            <a:r>
              <a:rPr lang="pl-PL" baseline="0" dirty="0" smtClean="0"/>
              <a:t>I think you will agree with me, that it is quite difficult to use this information to decided whther distrotions are visible or not.</a:t>
            </a:r>
            <a:br>
              <a:rPr lang="pl-PL" baseline="0" dirty="0" smtClean="0"/>
            </a:br>
            <a:r>
              <a:rPr lang="pl-PL" baseline="0" dirty="0" smtClean="0"/>
              <a:t>So what should we use?</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baseline="0" dirty="0" smtClean="0"/>
              <a:t>The visibility metrics!</a:t>
            </a:r>
            <a:br>
              <a:rPr lang="pl-PL" baseline="0" dirty="0" smtClean="0"/>
            </a:br>
            <a:r>
              <a:rPr lang="pl-PL" baseline="0" dirty="0" smtClean="0"/>
              <a:t>As the result they return a visibility map instead of a single value.</a:t>
            </a:r>
            <a:br>
              <a:rPr lang="pl-PL" baseline="0" dirty="0" smtClean="0"/>
            </a:br>
            <a:r>
              <a:rPr lang="pl-PL" baseline="0" dirty="0" smtClean="0"/>
              <a:t>But this is not the only difference. The maps are perceptually scaled what</a:t>
            </a:r>
            <a:r>
              <a:rPr lang="en-US" baseline="0" dirty="0" smtClean="0"/>
              <a:t> means that every pixel inform us about the probability of noticing the distortion in this particular area.</a:t>
            </a:r>
            <a:br>
              <a:rPr lang="en-US" baseline="0" dirty="0" smtClean="0"/>
            </a:br>
            <a:r>
              <a:rPr lang="en-US" baseline="0" dirty="0" smtClean="0"/>
              <a:t>We decided to use 3 metrics from our previous study which had best accuracy: CNN-GP, HDR-VDP and </a:t>
            </a:r>
            <a:r>
              <a:rPr lang="en-US" baseline="0" dirty="0" err="1" smtClean="0"/>
              <a:t>Butteraguli</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First we need some data </a:t>
            </a:r>
            <a:r>
              <a:rPr lang="en-US" dirty="0" smtClean="0"/>
              <a:t>to check whether these metrics can be used directly</a:t>
            </a:r>
            <a:r>
              <a:rPr lang="pl-PL" dirty="0" smtClean="0"/>
              <a:t>.</a:t>
            </a:r>
            <a:endParaRPr lang="pl-PL" dirty="0" smtClean="0"/>
          </a:p>
          <a:p>
            <a:r>
              <a:rPr lang="pl-PL" dirty="0" smtClean="0"/>
              <a:t>For our study</a:t>
            </a:r>
            <a:r>
              <a:rPr lang="pl-PL" baseline="0" dirty="0" smtClean="0"/>
              <a:t> we prepared</a:t>
            </a:r>
            <a:r>
              <a:rPr lang="pl-PL" dirty="0" smtClean="0"/>
              <a:t> a dataset consisiting</a:t>
            </a:r>
            <a:r>
              <a:rPr lang="pl-PL" baseline="0" dirty="0" smtClean="0"/>
              <a:t> 33 different 3d models.</a:t>
            </a:r>
            <a:br>
              <a:rPr lang="pl-PL" baseline="0" dirty="0" smtClean="0"/>
            </a:br>
            <a:r>
              <a:rPr lang="pl-PL" baseline="0" dirty="0" smtClean="0"/>
              <a:t>We rendered each model from 1 or 2 different point of view with different lighting conditions.</a:t>
            </a:r>
            <a:br>
              <a:rPr lang="pl-PL" baseline="0" dirty="0" smtClean="0"/>
            </a:br>
            <a:r>
              <a:rPr lang="pl-PL" baseline="0" dirty="0" smtClean="0"/>
              <a:t>We also used different downsampling ratios for Albedo and Normal textures, so we downsamples either only Albedo texture or Normal, both same time or downsampling one texture more than the other.</a:t>
            </a:r>
            <a:br>
              <a:rPr lang="pl-PL" baseline="0" dirty="0" smtClean="0"/>
            </a:br>
            <a:r>
              <a:rPr lang="pl-PL" baseline="0" dirty="0" smtClean="0"/>
              <a:t>As result we got 127 unique scenes.</a:t>
            </a:r>
            <a:endParaRPr lang="en-US" dirty="0"/>
          </a:p>
        </p:txBody>
      </p:sp>
      <p:sp>
        <p:nvSpPr>
          <p:cNvPr id="4" name="Slide Number Placeholder 3"/>
          <p:cNvSpPr>
            <a:spLocks noGrp="1"/>
          </p:cNvSpPr>
          <p:nvPr>
            <p:ph type="sldNum" sz="quarter" idx="10"/>
          </p:nvPr>
        </p:nvSpPr>
        <p:spPr/>
        <p:txBody>
          <a:bodyPr/>
          <a:lstStyle/>
          <a:p>
            <a:fld id="{5170A596-7141-45E9-836C-E467146705EF}"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A53EF8-F1F1-426B-B0A9-FD4AEE8EDDC7}"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p:txBody>
          <a:body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95E7C161-5F1A-4F87-A250-8C55998B83EC}"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hasCustomPrompt="1"/>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fld id="{583D13D9-FA56-4191-B3D1-0F0946347F7F}"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4" name="Content Placeholder 3"/>
          <p:cNvSpPr>
            <a:spLocks noGrp="1"/>
          </p:cNvSpPr>
          <p:nvPr>
            <p:ph sz="half" idx="2" hasCustomPrompt="1"/>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hasCustomPrompt="1"/>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endParaRPr lang="en-US" smtClean="0"/>
          </a:p>
        </p:txBody>
      </p:sp>
      <p:sp>
        <p:nvSpPr>
          <p:cNvPr id="6" name="Content Placeholder 5"/>
          <p:cNvSpPr>
            <a:spLocks noGrp="1"/>
          </p:cNvSpPr>
          <p:nvPr>
            <p:ph sz="quarter" idx="4" hasCustomPrompt="1"/>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fld id="{218E99F0-C981-43CA-8461-68A368C933F2}" type="datetime1">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7E3CD-9FEF-4266-9447-6E0BADDDB821}"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hasCustomPrompt="1"/>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A947F4BB-6FA0-4C2D-AD18-4EF7D955C743}"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endParaRPr lang="en-US" smtClean="0"/>
          </a:p>
        </p:txBody>
      </p:sp>
      <p:sp>
        <p:nvSpPr>
          <p:cNvPr id="5" name="Date Placeholder 4"/>
          <p:cNvSpPr>
            <a:spLocks noGrp="1"/>
          </p:cNvSpPr>
          <p:nvPr>
            <p:ph type="dt" sz="half" idx="10"/>
          </p:nvPr>
        </p:nvSpPr>
        <p:spPr/>
        <p:txBody>
          <a:bodyPr/>
          <a:lstStyle/>
          <a:p>
            <a:fld id="{55D3067F-260F-43C4-A09C-6B48384CFE2B}" type="datetime1">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hasCustomPrompt="1"/>
          </p:nvPr>
        </p:nvSpPr>
        <p:spPr/>
        <p:txBody>
          <a:bodyPr vert="eaVert"/>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fld id="{B2AAAADA-552C-4634-A9B8-C1EEDF253588}" type="datetime1">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97E3CD-9FEF-4266-9447-6E0BADDDB821}" type="datetime1">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4.png"/><Relationship Id="rId10" Type="http://schemas.openxmlformats.org/officeDocument/2006/relationships/image" Target="../media/image3.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483" y="521188"/>
            <a:ext cx="12188952" cy="86750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2702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dirty="0" smtClean="0"/>
              <a:t>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bg2">
                    <a:lumMod val="25000"/>
                  </a:schemeClr>
                </a:solidFill>
              </a:defRPr>
            </a:lvl1pPr>
          </a:lstStyle>
          <a:p>
            <a:fld id="{14FBE5A9-3ED6-497C-9CD0-6F852ECCBD21}" type="datetime1">
              <a:rPr lang="en-US" smtClean="0"/>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bg2">
                    <a:lumMod val="25000"/>
                  </a:schemeClr>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bg2">
                    <a:lumMod val="25000"/>
                  </a:schemeClr>
                </a:solidFill>
              </a:defRPr>
            </a:lvl1pPr>
          </a:lstStyle>
          <a:p>
            <a:fld id="{4FAB73BC-B049-4115-A692-8D63A059BFB8}" type="slidenum">
              <a:rPr lang="en-US" smtClean="0"/>
            </a:fld>
            <a:endParaRPr lang="en-US" dirty="0"/>
          </a:p>
        </p:txBody>
      </p:sp>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553575" y="-6545"/>
            <a:ext cx="2589006" cy="394230"/>
          </a:xfrm>
          <a:prstGeom prst="rect">
            <a:avLst/>
          </a:prstGeom>
        </p:spPr>
      </p:pic>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208093" y="6392803"/>
            <a:ext cx="1773732" cy="4020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200" kern="1200">
          <a:solidFill>
            <a:schemeClr val="bg2">
              <a:lumMod val="25000"/>
            </a:schemeClr>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bg2">
              <a:lumMod val="25000"/>
            </a:schemeClr>
          </a:solidFill>
          <a:latin typeface="+mn-lt"/>
          <a:ea typeface="+mn-ea"/>
          <a:cs typeface="+mn-cs"/>
        </a:defRPr>
      </a:lvl5pPr>
      <a:lvl6pPr marL="128460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6pPr>
      <a:lvl7pPr marL="147193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7pPr>
      <a:lvl8pPr marL="162877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8pPr>
      <a:lvl9pPr marL="180594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483" y="521188"/>
            <a:ext cx="12188952" cy="86750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2702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dirty="0" smtClean="0"/>
              <a:t>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bg2">
                    <a:lumMod val="25000"/>
                  </a:schemeClr>
                </a:solidFill>
              </a:defRPr>
            </a:lvl1pPr>
          </a:lstStyle>
          <a:p>
            <a:fld id="{14FBE5A9-3ED6-497C-9CD0-6F852ECCBD21}" type="datetime1">
              <a:rPr lang="en-US" smtClean="0"/>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bg2">
                    <a:lumMod val="25000"/>
                  </a:schemeClr>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bg2">
                    <a:lumMod val="25000"/>
                  </a:schemeClr>
                </a:solidFill>
              </a:defRPr>
            </a:lvl1pPr>
          </a:lstStyle>
          <a:p>
            <a:fld id="{4FAB73BC-B049-4115-A692-8D63A059BFB8}" type="slidenum">
              <a:rPr lang="en-US" smtClean="0"/>
            </a:fld>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3575" y="-6545"/>
            <a:ext cx="2589006" cy="39423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8093" y="6392803"/>
            <a:ext cx="1773732" cy="402096"/>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200" kern="1200">
          <a:solidFill>
            <a:schemeClr val="bg2">
              <a:lumMod val="25000"/>
            </a:schemeClr>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bg2">
              <a:lumMod val="25000"/>
            </a:schemeClr>
          </a:solidFill>
          <a:latin typeface="+mn-lt"/>
          <a:ea typeface="+mn-ea"/>
          <a:cs typeface="+mn-cs"/>
        </a:defRPr>
      </a:lvl5pPr>
      <a:lvl6pPr marL="128460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6pPr>
      <a:lvl7pPr marL="147193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7pPr>
      <a:lvl8pPr marL="1628775"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8pPr>
      <a:lvl9pPr marL="1805940" indent="-228600"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5.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4" Type="http://schemas.openxmlformats.org/officeDocument/2006/relationships/notesSlide" Target="../notesSlides/notesSlide17.xml"/><Relationship Id="rId13" Type="http://schemas.openxmlformats.org/officeDocument/2006/relationships/slideLayout" Target="../slideLayouts/slideLayout5.xml"/><Relationship Id="rId12" Type="http://schemas.openxmlformats.org/officeDocument/2006/relationships/image" Target="../media/image46.png"/><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image" Target="../media/image47.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5.xml"/><Relationship Id="rId3" Type="http://schemas.openxmlformats.org/officeDocument/2006/relationships/image" Target="../media/image48.GIF"/><Relationship Id="rId2" Type="http://schemas.openxmlformats.org/officeDocument/2006/relationships/image" Target="../media/image33.png"/><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5.xml"/><Relationship Id="rId4" Type="http://schemas.openxmlformats.org/officeDocument/2006/relationships/image" Target="../media/image50.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4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9.xml"/><Relationship Id="rId2" Type="http://schemas.openxmlformats.org/officeDocument/2006/relationships/image" Target="../media/image52.png"/><Relationship Id="rId1" Type="http://schemas.openxmlformats.org/officeDocument/2006/relationships/image" Target="../media/image5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9.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5.xml"/><Relationship Id="rId2" Type="http://schemas.openxmlformats.org/officeDocument/2006/relationships/image" Target="../media/image54.png"/><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9.xml"/><Relationship Id="rId2" Type="http://schemas.openxmlformats.org/officeDocument/2006/relationships/image" Target="../media/image54.png"/><Relationship Id="rId1"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image" Target="../media/image56.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9.xml"/><Relationship Id="rId2" Type="http://schemas.openxmlformats.org/officeDocument/2006/relationships/image" Target="../media/image54.png"/><Relationship Id="rId1" Type="http://schemas.openxmlformats.org/officeDocument/2006/relationships/image" Target="../media/image47.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9.xml"/><Relationship Id="rId2" Type="http://schemas.openxmlformats.org/officeDocument/2006/relationships/image" Target="../media/image58.png"/><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5.xml"/><Relationship Id="rId4" Type="http://schemas.openxmlformats.org/officeDocument/2006/relationships/image" Target="../media/image25.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image" Target="../media/image10.GIF"/></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9.xml"/><Relationship Id="rId2" Type="http://schemas.openxmlformats.org/officeDocument/2006/relationships/image" Target="../media/image62.png"/><Relationship Id="rId1" Type="http://schemas.openxmlformats.org/officeDocument/2006/relationships/image" Target="../media/image58.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5.xml"/><Relationship Id="rId2" Type="http://schemas.openxmlformats.org/officeDocument/2006/relationships/image" Target="../media/image64.png"/><Relationship Id="rId1" Type="http://schemas.openxmlformats.org/officeDocument/2006/relationships/image" Target="../media/image63.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5.xml"/><Relationship Id="rId2" Type="http://schemas.openxmlformats.org/officeDocument/2006/relationships/image" Target="../media/image54.pn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xml"/><Relationship Id="rId1"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9.xml"/><Relationship Id="rId1"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image" Target="../media/image69.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5.xml"/><Relationship Id="rId2" Type="http://schemas.openxmlformats.org/officeDocument/2006/relationships/image" Target="../media/image71.png"/><Relationship Id="rId1"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1.G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xml"/><Relationship Id="rId1"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xml"/><Relationship Id="rId1" Type="http://schemas.openxmlformats.org/officeDocument/2006/relationships/image" Target="../media/image7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image" Target="../media/image74.png"/><Relationship Id="rId2" Type="http://schemas.openxmlformats.org/officeDocument/2006/relationships/image" Target="../media/image4.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image" Target="../media/image76.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9.xml"/><Relationship Id="rId2" Type="http://schemas.openxmlformats.org/officeDocument/2006/relationships/image" Target="../media/image78.png"/><Relationship Id="rId1" Type="http://schemas.openxmlformats.org/officeDocument/2006/relationships/image" Target="../media/image7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image" Target="../media/image14.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5.xml"/><Relationship Id="rId2" Type="http://schemas.openxmlformats.org/officeDocument/2006/relationships/image" Target="../media/image16.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Rectangle 18"/>
          <p:cNvSpPr>
            <a:spLocks noGrp="1" noRot="1" noChangeAspect="1" noMove="1" noResize="1" noEditPoints="1" noAdjustHandles="1" noChangeArrowheads="1" noChangeShapeType="1" noTextEdit="1"/>
          </p:cNvSpPr>
          <p:nvPr/>
        </p:nvSpPr>
        <p:spPr bwMode="ltGray">
          <a:xfrm>
            <a:off x="3048" y="2059012"/>
            <a:ext cx="12188952" cy="1828800"/>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p:cNvSpPr>
            <a:spLocks noGrp="1"/>
          </p:cNvSpPr>
          <p:nvPr>
            <p:ph type="ctrTitle"/>
          </p:nvPr>
        </p:nvSpPr>
        <p:spPr>
          <a:xfrm>
            <a:off x="365759" y="2166364"/>
            <a:ext cx="11471565" cy="1739347"/>
          </a:xfrm>
        </p:spPr>
        <p:txBody>
          <a:bodyPr>
            <a:normAutofit/>
          </a:bodyPr>
          <a:lstStyle/>
          <a:p>
            <a:r>
              <a:rPr lang="en-US" sz="3600" dirty="0"/>
              <a:t>Texture optimization for game engines using</a:t>
            </a:r>
            <a:br>
              <a:rPr lang="en-US" sz="3600" dirty="0"/>
            </a:br>
            <a:r>
              <a:rPr lang="en-US" sz="3600" dirty="0"/>
              <a:t>a task-specific visibility metric</a:t>
            </a:r>
            <a:endParaRPr lang="en-US" sz="3600" dirty="0">
              <a:solidFill>
                <a:schemeClr val="bg1"/>
              </a:solidFill>
            </a:endParaRPr>
          </a:p>
        </p:txBody>
      </p:sp>
      <p:sp>
        <p:nvSpPr>
          <p:cNvPr id="21" name="Rectangle 20"/>
          <p:cNvSpPr>
            <a:spLocks noGrp="1" noRot="1" noChangeAspect="1" noMove="1" noResize="1" noEditPoints="1" noAdjustHandles="1" noChangeArrowheads="1" noChangeShapeType="1" noTextEdit="1"/>
          </p:cNvSpPr>
          <p:nvPr/>
        </p:nvSpPr>
        <p:spPr bwMode="auto">
          <a:xfrm>
            <a:off x="3048" y="3887812"/>
            <a:ext cx="12188952" cy="457200"/>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3" name="Subtitle 2"/>
          <p:cNvSpPr>
            <a:spLocks noGrp="1"/>
          </p:cNvSpPr>
          <p:nvPr>
            <p:ph type="subTitle" idx="1"/>
          </p:nvPr>
        </p:nvSpPr>
        <p:spPr>
          <a:xfrm>
            <a:off x="347472" y="3913632"/>
            <a:ext cx="11503152" cy="457200"/>
          </a:xfrm>
        </p:spPr>
        <p:txBody>
          <a:bodyPr>
            <a:normAutofit/>
          </a:bodyPr>
          <a:lstStyle/>
          <a:p>
            <a:r>
              <a:rPr lang="pl-PL" dirty="0" smtClean="0"/>
              <a:t>Krzysztof Wolski</a:t>
            </a:r>
            <a:endParaRPr lang="en-US" dirty="0"/>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53575" y="-6545"/>
            <a:ext cx="2589006" cy="39423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34" y="6269364"/>
            <a:ext cx="2457450" cy="557091"/>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data</a:t>
            </a:r>
            <a:r>
              <a:rPr lang="en-US" dirty="0" smtClean="0"/>
              <a:t>set creation</a:t>
            </a:r>
            <a:endParaRPr lang="en-US" dirty="0"/>
          </a:p>
        </p:txBody>
      </p:sp>
      <p:grpSp>
        <p:nvGrpSpPr>
          <p:cNvPr id="11" name="Group 10"/>
          <p:cNvGrpSpPr/>
          <p:nvPr/>
        </p:nvGrpSpPr>
        <p:grpSpPr>
          <a:xfrm>
            <a:off x="451859" y="5160609"/>
            <a:ext cx="11203112" cy="1044147"/>
            <a:chOff x="451859" y="5160609"/>
            <a:chExt cx="11203112" cy="1044147"/>
          </a:xfrm>
        </p:grpSpPr>
        <p:cxnSp>
          <p:nvCxnSpPr>
            <p:cNvPr id="3" name="Straight Arrow Connector 2"/>
            <p:cNvCxnSpPr/>
            <p:nvPr/>
          </p:nvCxnSpPr>
          <p:spPr>
            <a:xfrm>
              <a:off x="537028" y="5529941"/>
              <a:ext cx="11117943" cy="0"/>
            </a:xfrm>
            <a:prstGeom prst="straightConnector1">
              <a:avLst/>
            </a:prstGeom>
            <a:ln w="57150">
              <a:solidFill>
                <a:schemeClr val="bg2">
                  <a:lumMod val="25000"/>
                </a:schemeClr>
              </a:solidFill>
              <a:tailEnd type="triangle"/>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4954084" y="5160609"/>
              <a:ext cx="2513830" cy="369332"/>
            </a:xfrm>
            <a:prstGeom prst="rect">
              <a:avLst/>
            </a:prstGeom>
            <a:noFill/>
          </p:spPr>
          <p:txBody>
            <a:bodyPr wrap="none" rtlCol="0">
              <a:spAutoFit/>
            </a:bodyPr>
            <a:lstStyle/>
            <a:p>
              <a:r>
                <a:rPr lang="pl-PL" dirty="0">
                  <a:solidFill>
                    <a:schemeClr val="bg2">
                      <a:lumMod val="25000"/>
                    </a:schemeClr>
                  </a:solidFill>
                </a:rPr>
                <a:t>TEXTURE RESOLUTION</a:t>
              </a:r>
              <a:endParaRPr lang="en-US" dirty="0">
                <a:solidFill>
                  <a:schemeClr val="bg2">
                    <a:lumMod val="25000"/>
                  </a:schemeClr>
                </a:solidFill>
              </a:endParaRPr>
            </a:p>
          </p:txBody>
        </p:sp>
        <p:sp>
          <p:nvSpPr>
            <p:cNvPr id="5" name="TextBox 4"/>
            <p:cNvSpPr txBox="1"/>
            <p:nvPr/>
          </p:nvSpPr>
          <p:spPr>
            <a:xfrm>
              <a:off x="10727273" y="5681536"/>
              <a:ext cx="891013" cy="523220"/>
            </a:xfrm>
            <a:prstGeom prst="rect">
              <a:avLst/>
            </a:prstGeom>
            <a:noFill/>
          </p:spPr>
          <p:txBody>
            <a:bodyPr wrap="none" rtlCol="0">
              <a:spAutoFit/>
            </a:bodyPr>
            <a:lstStyle/>
            <a:p>
              <a:r>
                <a:rPr lang="pl-PL" sz="2800" dirty="0" smtClean="0">
                  <a:solidFill>
                    <a:schemeClr val="bg2">
                      <a:lumMod val="25000"/>
                    </a:schemeClr>
                  </a:solidFill>
                </a:rPr>
                <a:t>1024</a:t>
              </a:r>
              <a:endParaRPr lang="en-US" sz="2800" dirty="0">
                <a:solidFill>
                  <a:schemeClr val="bg2">
                    <a:lumMod val="25000"/>
                  </a:schemeClr>
                </a:solidFill>
              </a:endParaRPr>
            </a:p>
          </p:txBody>
        </p:sp>
        <p:sp>
          <p:nvSpPr>
            <p:cNvPr id="6" name="TextBox 5"/>
            <p:cNvSpPr txBox="1"/>
            <p:nvPr/>
          </p:nvSpPr>
          <p:spPr>
            <a:xfrm>
              <a:off x="451859" y="5565421"/>
              <a:ext cx="558166" cy="523220"/>
            </a:xfrm>
            <a:prstGeom prst="rect">
              <a:avLst/>
            </a:prstGeom>
            <a:noFill/>
          </p:spPr>
          <p:txBody>
            <a:bodyPr wrap="none" rtlCol="0">
              <a:spAutoFit/>
            </a:bodyPr>
            <a:lstStyle/>
            <a:p>
              <a:r>
                <a:rPr lang="pl-PL" sz="2800" dirty="0">
                  <a:solidFill>
                    <a:schemeClr val="bg2">
                      <a:lumMod val="25000"/>
                    </a:schemeClr>
                  </a:solidFill>
                </a:rPr>
                <a:t>64</a:t>
              </a:r>
              <a:endParaRPr lang="en-US" sz="2800" dirty="0">
                <a:solidFill>
                  <a:schemeClr val="bg2">
                    <a:lumMod val="25000"/>
                  </a:schemeClr>
                </a:solidFill>
              </a:endParaRPr>
            </a:p>
          </p:txBody>
        </p:sp>
      </p:gr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16690" y="2167457"/>
            <a:ext cx="2536076" cy="2536076"/>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59" y="2167457"/>
            <a:ext cx="2536076" cy="253607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0828" y="2167457"/>
            <a:ext cx="2536076" cy="253607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7897" y="2167457"/>
            <a:ext cx="2536076" cy="253607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6500" y="2027237"/>
            <a:ext cx="2816225" cy="2816225"/>
          </a:xfrm>
          <a:prstGeom prst="rect">
            <a:avLst/>
          </a:prstGeom>
        </p:spPr>
      </p:pic>
      <p:sp>
        <p:nvSpPr>
          <p:cNvPr id="14" name="TextBox 13"/>
          <p:cNvSpPr txBox="1"/>
          <p:nvPr/>
        </p:nvSpPr>
        <p:spPr>
          <a:xfrm>
            <a:off x="4781138" y="1244126"/>
            <a:ext cx="2627642" cy="923330"/>
          </a:xfrm>
          <a:prstGeom prst="rect">
            <a:avLst/>
          </a:prstGeom>
          <a:noFill/>
        </p:spPr>
        <p:txBody>
          <a:bodyPr wrap="none" rtlCol="0">
            <a:spAutoFit/>
          </a:bodyPr>
          <a:lstStyle/>
          <a:p>
            <a:pPr algn="ctr"/>
            <a:r>
              <a:rPr lang="pl-PL" sz="5400" b="1" dirty="0" smtClean="0">
                <a:solidFill>
                  <a:srgbClr val="FFC000"/>
                </a:solidFill>
              </a:rPr>
              <a:t>6477</a:t>
            </a:r>
            <a:r>
              <a:rPr lang="pl-PL" sz="2400" b="1" dirty="0" smtClean="0">
                <a:solidFill>
                  <a:srgbClr val="FFC000"/>
                </a:solidFill>
              </a:rPr>
              <a:t> images</a:t>
            </a:r>
            <a:endParaRPr lang="en-US" sz="700" dirty="0">
              <a:solidFill>
                <a:srgbClr val="FFC000"/>
              </a:solidFill>
            </a:endParaRPr>
          </a:p>
        </p:txBody>
      </p:sp>
      <p:sp>
        <p:nvSpPr>
          <p:cNvPr id="15" name="TextBox 14"/>
          <p:cNvSpPr txBox="1"/>
          <p:nvPr/>
        </p:nvSpPr>
        <p:spPr>
          <a:xfrm>
            <a:off x="5427148" y="5637663"/>
            <a:ext cx="1351075" cy="523220"/>
          </a:xfrm>
          <a:prstGeom prst="rect">
            <a:avLst/>
          </a:prstGeom>
          <a:noFill/>
        </p:spPr>
        <p:txBody>
          <a:bodyPr wrap="none" rtlCol="0">
            <a:spAutoFit/>
          </a:bodyPr>
          <a:lstStyle/>
          <a:p>
            <a:r>
              <a:rPr lang="en-US" sz="2800" dirty="0" smtClean="0">
                <a:solidFill>
                  <a:schemeClr val="bg2">
                    <a:lumMod val="25000"/>
                  </a:schemeClr>
                </a:solidFill>
              </a:rPr>
              <a:t>step: 20</a:t>
            </a:r>
            <a:endParaRPr lang="en-US" sz="2800" dirty="0">
              <a:solidFill>
                <a:schemeClr val="bg2">
                  <a:lumMod val="25000"/>
                </a:schemeClr>
              </a:solidFil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par>
                                <p:cTn id="11" presetID="10" presetClass="entr" presetSubtype="0" fill="hold"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10" presetClass="entr" presetSubtype="0" fill="hold"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50"/>
                                        <p:tgtEl>
                                          <p:spTgt spid="9"/>
                                        </p:tgtEl>
                                      </p:cBhvr>
                                    </p:animEffect>
                                  </p:childTnLst>
                                </p:cTn>
                              </p:par>
                              <p:par>
                                <p:cTn id="17" presetID="10" presetClass="entr" presetSubtype="0" fill="hold" nodeType="withEffect">
                                  <p:stCondLst>
                                    <p:cond delay="2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2"/>
                                        </p:tgtEl>
                                        <p:attrNameLst>
                                          <p:attrName>r</p:attrName>
                                        </p:attrNameLst>
                                      </p:cBhvr>
                                    </p:animRot>
                                    <p:animRot by="-240000">
                                      <p:cBhvr>
                                        <p:cTn id="36" dur="600" fill="hold">
                                          <p:stCondLst>
                                            <p:cond delay="600"/>
                                          </p:stCondLst>
                                        </p:cTn>
                                        <p:tgtEl>
                                          <p:spTgt spid="12"/>
                                        </p:tgtEl>
                                        <p:attrNameLst>
                                          <p:attrName>r</p:attrName>
                                        </p:attrNameLst>
                                      </p:cBhvr>
                                    </p:animRot>
                                    <p:animRot by="240000">
                                      <p:cBhvr>
                                        <p:cTn id="37" dur="600" fill="hold">
                                          <p:stCondLst>
                                            <p:cond delay="1200"/>
                                          </p:stCondLst>
                                        </p:cTn>
                                        <p:tgtEl>
                                          <p:spTgt spid="12"/>
                                        </p:tgtEl>
                                        <p:attrNameLst>
                                          <p:attrName>r</p:attrName>
                                        </p:attrNameLst>
                                      </p:cBhvr>
                                    </p:animRot>
                                    <p:animRot by="-240000">
                                      <p:cBhvr>
                                        <p:cTn id="38" dur="600" fill="hold">
                                          <p:stCondLst>
                                            <p:cond delay="1800"/>
                                          </p:stCondLst>
                                        </p:cTn>
                                        <p:tgtEl>
                                          <p:spTgt spid="12"/>
                                        </p:tgtEl>
                                        <p:attrNameLst>
                                          <p:attrName>r</p:attrName>
                                        </p:attrNameLst>
                                      </p:cBhvr>
                                    </p:animRot>
                                    <p:animRot by="120000">
                                      <p:cBhvr>
                                        <p:cTn id="39"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Pilot Experiment</a:t>
            </a:r>
            <a:endParaRPr lang="en-US" dirty="0"/>
          </a:p>
        </p:txBody>
      </p:sp>
      <p:sp>
        <p:nvSpPr>
          <p:cNvPr id="5" name="TextBox 4"/>
          <p:cNvSpPr txBox="1"/>
          <p:nvPr/>
        </p:nvSpPr>
        <p:spPr>
          <a:xfrm>
            <a:off x="866572" y="5620300"/>
            <a:ext cx="10456773" cy="369332"/>
          </a:xfrm>
          <a:prstGeom prst="rect">
            <a:avLst/>
          </a:prstGeom>
          <a:noFill/>
        </p:spPr>
        <p:txBody>
          <a:bodyPr wrap="none" rtlCol="0">
            <a:spAutoFit/>
          </a:bodyPr>
          <a:lstStyle/>
          <a:p>
            <a:r>
              <a:rPr lang="pl-PL" dirty="0" smtClean="0"/>
              <a:t>General visibility metrics: CNN-GP (Wolski et al. 2018), HDR-VDP (Mantiuk et al. 2011), Butteraugli (Google) </a:t>
            </a:r>
            <a:endParaRPr lang="en-US" dirty="0"/>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r="31325"/>
          <a:stretch>
            <a:fillRect/>
          </a:stretch>
        </p:blipFill>
        <p:spPr>
          <a:xfrm>
            <a:off x="2889219" y="1632962"/>
            <a:ext cx="6411478" cy="35676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20" y="1863607"/>
            <a:ext cx="1518786" cy="1518786"/>
          </a:xfrm>
          <a:prstGeom prst="rect">
            <a:avLst/>
          </a:prstGeom>
        </p:spPr>
      </p:pic>
    </p:spTree>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Pilot </a:t>
            </a:r>
            <a:r>
              <a:rPr lang="pl-PL" dirty="0" smtClean="0"/>
              <a:t>Experiment - pooling</a:t>
            </a:r>
            <a:endParaRPr lang="en-US" dirty="0"/>
          </a:p>
        </p:txBody>
      </p:sp>
      <p:sp>
        <p:nvSpPr>
          <p:cNvPr id="8" name="TextBox 7"/>
          <p:cNvSpPr txBox="1"/>
          <p:nvPr/>
        </p:nvSpPr>
        <p:spPr>
          <a:xfrm>
            <a:off x="7112000" y="2870200"/>
            <a:ext cx="1992853" cy="1862048"/>
          </a:xfrm>
          <a:prstGeom prst="rect">
            <a:avLst/>
          </a:prstGeom>
          <a:noFill/>
        </p:spPr>
        <p:txBody>
          <a:bodyPr wrap="none" rtlCol="0">
            <a:spAutoFit/>
          </a:bodyPr>
          <a:lstStyle/>
          <a:p>
            <a:r>
              <a:rPr lang="pl-PL" sz="11500" dirty="0" smtClean="0"/>
              <a:t>1.0</a:t>
            </a:r>
            <a:endParaRPr lang="en-US" sz="11500" dirty="0"/>
          </a:p>
        </p:txBody>
      </p:sp>
      <p:cxnSp>
        <p:nvCxnSpPr>
          <p:cNvPr id="7" name="Straight Arrow Connector 6"/>
          <p:cNvCxnSpPr/>
          <p:nvPr/>
        </p:nvCxnSpPr>
        <p:spPr>
          <a:xfrm>
            <a:off x="4152900" y="3958463"/>
            <a:ext cx="10033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63801" y="2278126"/>
            <a:ext cx="3360674" cy="3360674"/>
          </a:xfrm>
          <a:prstGeom prst="rect">
            <a:avLst/>
          </a:prstGeom>
        </p:spPr>
      </p:pic>
      <p:sp>
        <p:nvSpPr>
          <p:cNvPr id="15" name="TextBox 14"/>
          <p:cNvSpPr txBox="1"/>
          <p:nvPr/>
        </p:nvSpPr>
        <p:spPr>
          <a:xfrm>
            <a:off x="5609539" y="3309255"/>
            <a:ext cx="1096064" cy="646331"/>
          </a:xfrm>
          <a:prstGeom prst="rect">
            <a:avLst/>
          </a:prstGeom>
          <a:noFill/>
        </p:spPr>
        <p:txBody>
          <a:bodyPr wrap="square" rtlCol="0">
            <a:spAutoFit/>
          </a:bodyPr>
          <a:lstStyle/>
          <a:p>
            <a:r>
              <a:rPr lang="pl-PL" sz="3600" dirty="0" smtClean="0"/>
              <a:t>Max</a:t>
            </a:r>
            <a:endParaRPr lang="en-US" sz="36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400" decel="49600" fill="hold" nodeType="clickEffect">
                                  <p:stCondLst>
                                    <p:cond delay="0"/>
                                  </p:stCondLst>
                                  <p:childTnLst>
                                    <p:animMotion origin="layout" path="M -8.33333E-7 -4.81481E-6 L 0.12136 -4.81481E-6 " pathEditMode="relative" rAng="0" ptsTypes="AA">
                                      <p:cBhvr>
                                        <p:cTn id="6" dur="1250" fill="hold"/>
                                        <p:tgtEl>
                                          <p:spTgt spid="7"/>
                                        </p:tgtEl>
                                        <p:attrNameLst>
                                          <p:attrName>ppt_x</p:attrName>
                                          <p:attrName>ppt_y</p:attrName>
                                        </p:attrNameLst>
                                      </p:cBhvr>
                                      <p:rCtr x="6068" y="0"/>
                                    </p:animMotion>
                                  </p:childTnLst>
                                </p:cTn>
                              </p:par>
                            </p:childTnLst>
                          </p:cTn>
                        </p:par>
                        <p:par>
                          <p:cTn id="7" fill="hold">
                            <p:stCondLst>
                              <p:cond delay="1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Pilot </a:t>
            </a:r>
            <a:r>
              <a:rPr lang="pl-PL" dirty="0" smtClean="0"/>
              <a:t>Experiment – final decision</a:t>
            </a:r>
            <a:endParaRPr lang="en-US" dirty="0"/>
          </a:p>
        </p:txBody>
      </p:sp>
      <p:grpSp>
        <p:nvGrpSpPr>
          <p:cNvPr id="9" name="Group 8"/>
          <p:cNvGrpSpPr/>
          <p:nvPr/>
        </p:nvGrpSpPr>
        <p:grpSpPr>
          <a:xfrm>
            <a:off x="2124159" y="3001397"/>
            <a:ext cx="7941598" cy="961161"/>
            <a:chOff x="2672186" y="2895172"/>
            <a:chExt cx="7941598" cy="961161"/>
          </a:xfrm>
        </p:grpSpPr>
        <mc:AlternateContent xmlns:mc="http://schemas.openxmlformats.org/markup-compatibility/2006">
          <mc:Choice xmlns:a14="http://schemas.microsoft.com/office/drawing/2010/main" Requires="a14">
            <p:sp>
              <p:nvSpPr>
                <p:cNvPr id="10" name="TextBox 9">
                  <a:extLst>
                    <a:ext uri="{FF2B5EF4-FFF2-40B4-BE49-F238E27FC236}">
                      <a14:artisticCrisscrossEtching id="{CA29148F-1A18-4EE3-A64F-F2CFEF7E5CF8}"/>
                    </a:ext>
                  </a:extLst>
                </p:cNvPr>
                <p:cNvSpPr txBox="1"/>
                <p:nvPr/>
              </p:nvSpPr>
              <p:spPr>
                <a:xfrm>
                  <a:off x="2672186" y="2895172"/>
                  <a:ext cx="7941598" cy="961161"/>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pl-PL" sz="2800" b="0" i="1" smtClean="0">
                            <a:latin typeface="Cambria Math" panose="02040503050406030204" pitchFamily="18" charset="0"/>
                          </a:rPr>
                          <m:t>𝑣𝑖𝑠𝑖𝑏𝑖𝑙𝑖𝑡𝑦</m:t>
                        </m:r>
                        <m:r>
                          <a:rPr lang="pl-PL" sz="2800" b="0" i="1" smtClean="0">
                            <a:latin typeface="Cambria Math" panose="02040503050406030204" pitchFamily="18" charset="0"/>
                          </a:rPr>
                          <m:t>=</m:t>
                        </m:r>
                        <m:d>
                          <m:dPr>
                            <m:begChr m:val="{"/>
                            <m:endChr m:val=""/>
                            <m:ctrlPr>
                              <a:rPr lang="pl-PL" sz="2800" b="0" i="1" smtClean="0">
                                <a:latin typeface="Cambria Math" panose="02040503050406030204" pitchFamily="18" charset="0"/>
                              </a:rPr>
                            </m:ctrlPr>
                          </m:dPr>
                          <m:e>
                            <m:eqArr>
                              <m:eqArrPr>
                                <m:ctrlPr>
                                  <a:rPr lang="pl-PL" sz="2800" b="0" i="1" smtClean="0">
                                    <a:latin typeface="Cambria Math" panose="02040503050406030204" pitchFamily="18" charset="0"/>
                                  </a:rPr>
                                </m:ctrlPr>
                              </m:eqArrPr>
                              <m:e>
                                <m:r>
                                  <a:rPr lang="pl-PL" sz="2800" b="0" i="1" smtClean="0">
                                    <a:latin typeface="Cambria Math" panose="02040503050406030204" pitchFamily="18" charset="0"/>
                                  </a:rPr>
                                  <m:t>  1,  </m:t>
                                </m:r>
                                <m:r>
                                  <m:rPr>
                                    <m:sty m:val="p"/>
                                  </m:rPr>
                                  <a:rPr lang="pl-PL" sz="2800" b="0" i="0" smtClean="0">
                                    <a:latin typeface="Cambria Math" panose="02040503050406030204" pitchFamily="18" charset="0"/>
                                  </a:rPr>
                                  <m:t>if</m:t>
                                </m:r>
                                <m:r>
                                  <a:rPr lang="pl-PL" sz="2800" b="0" i="1" smtClean="0">
                                    <a:latin typeface="Cambria Math" panose="02040503050406030204" pitchFamily="18" charset="0"/>
                                  </a:rPr>
                                  <m:t> </m:t>
                                </m:r>
                                <m:r>
                                  <a:rPr lang="pl-PL" sz="2800" b="0" i="1" smtClean="0">
                                    <a:latin typeface="Cambria Math" panose="02040503050406030204" pitchFamily="18" charset="0"/>
                                  </a:rPr>
                                  <m:t>𝑝𝑜𝑜𝑙𝑒𝑑𝑃𝑟𝑜𝑏𝑎𝑏𝑖𝑙𝑖𝑡𝑦</m:t>
                                </m:r>
                                <m:r>
                                  <a:rPr lang="pl-PL" sz="2800" b="0" i="1" smtClean="0">
                                    <a:latin typeface="Cambria Math" panose="02040503050406030204" pitchFamily="18" charset="0"/>
                                  </a:rPr>
                                  <m:t>&gt;</m:t>
                                </m:r>
                                <m:r>
                                  <a:rPr lang="pl-PL" sz="2800" b="1" i="1" smtClean="0">
                                    <a:solidFill>
                                      <a:srgbClr val="FF3399"/>
                                    </a:solidFill>
                                    <a:latin typeface="Cambria Math" panose="02040503050406030204" pitchFamily="18" charset="0"/>
                                  </a:rPr>
                                  <m:t>𝑷𝒅𝒆𝒕</m:t>
                                </m:r>
                              </m:e>
                              <m:e/>
                            </m:eqArr>
                          </m:e>
                        </m:d>
                        <m:r>
                          <a:rPr lang="pl-PL" sz="2800" b="0" i="1" smtClean="0">
                            <a:latin typeface="Cambria Math" panose="02040503050406030204" pitchFamily="18" charset="0"/>
                          </a:rPr>
                          <m:t> </m:t>
                        </m:r>
                      </m:oMath>
                    </m:oMathPara>
                  </a14:m>
                  <a:endParaRPr lang="LID4096" sz="2800" dirty="0"/>
                </a:p>
              </p:txBody>
            </p:sp>
          </mc:Choice>
          <mc:Fallback>
            <p:sp>
              <p:nvSpPr>
                <p:cNvPr id="10" name="TextBox 9"/>
                <p:cNvSpPr txBox="1">
                  <a:spLocks noRot="1" noChangeAspect="1" noMove="1" noResize="1" noEditPoints="1" noAdjustHandles="1" noChangeArrowheads="1" noChangeShapeType="1" noTextEdit="1"/>
                </p:cNvSpPr>
                <p:nvPr/>
              </p:nvSpPr>
              <p:spPr>
                <a:xfrm>
                  <a:off x="2672186" y="2895172"/>
                  <a:ext cx="7941598" cy="961161"/>
                </a:xfrm>
                <a:prstGeom prst="rect">
                  <a:avLst/>
                </a:prstGeom>
                <a:blipFill rotWithShape="1">
                  <a:blip r:embed="rId1"/>
                  <a:stretch>
                    <a:fillRect/>
                  </a:stretch>
                </a:blipFill>
              </p:spPr>
              <p:txBody>
                <a:bodyPr/>
                <a:lstStyle/>
                <a:p>
                  <a:r>
                    <a:rPr lang="en-US">
                      <a:noFill/>
                    </a:rPr>
                    <a:t> </a:t>
                  </a:r>
                  <a:endParaRPr lang="en-US">
                    <a:noFill/>
                  </a:endParaRPr>
                </a:p>
              </p:txBody>
            </p:sp>
          </mc:Fallback>
        </mc:AlternateContent>
        <mc:AlternateContent xmlns:mc="http://schemas.openxmlformats.org/markup-compatibility/2006">
          <mc:Choice xmlns:a14="http://schemas.microsoft.com/office/drawing/2010/main" Requires="a14">
            <p:sp>
              <p:nvSpPr>
                <p:cNvPr id="11" name="Rectangle 10">
                  <a:extLst>
                    <a:ext uri="{FF2B5EF4-FFF2-40B4-BE49-F238E27FC236}">
                      <a14:artisticCrisscrossEtching id="{5156129D-9684-4917-9231-847028E78758}"/>
                    </a:ext>
                  </a:extLst>
                </p:cNvPr>
                <p:cNvSpPr/>
                <p:nvPr/>
              </p:nvSpPr>
              <p:spPr>
                <a:xfrm>
                  <a:off x="4753460" y="3333113"/>
                  <a:ext cx="286636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pl-PL" sz="2800" i="1">
                            <a:latin typeface="Cambria Math" panose="02040503050406030204" pitchFamily="18" charset="0"/>
                          </a:rPr>
                          <m:t>0,  </m:t>
                        </m:r>
                        <m:r>
                          <m:rPr>
                            <m:sty m:val="p"/>
                          </m:rPr>
                          <a:rPr lang="pl-PL" sz="2800" i="0">
                            <a:latin typeface="Cambria Math" panose="02040503050406030204" pitchFamily="18" charset="0"/>
                          </a:rPr>
                          <m:t>otherwise</m:t>
                        </m:r>
                      </m:oMath>
                    </m:oMathPara>
                  </a14:m>
                  <a:endParaRPr lang="LID4096" sz="2800" dirty="0"/>
                </a:p>
              </p:txBody>
            </p:sp>
          </mc:Choice>
          <mc:Fallback>
            <p:sp>
              <p:nvSpPr>
                <p:cNvPr id="6" name="Rectangle 5"/>
                <p:cNvSpPr>
                  <a:spLocks noRot="1" noChangeAspect="1" noMove="1" noResize="1" noEditPoints="1" noAdjustHandles="1" noChangeArrowheads="1" noChangeShapeType="1" noTextEdit="1"/>
                </p:cNvSpPr>
                <p:nvPr/>
              </p:nvSpPr>
              <p:spPr>
                <a:xfrm>
                  <a:off x="4753460" y="3333113"/>
                  <a:ext cx="2866362" cy="523220"/>
                </a:xfrm>
                <a:prstGeom prst="rect">
                  <a:avLst/>
                </a:prstGeom>
                <a:blipFill rotWithShape="1">
                  <a:blip r:embed="rId2"/>
                  <a:stretch>
                    <a:fillRect/>
                  </a:stretch>
                </a:blipFill>
              </p:spPr>
              <p:txBody>
                <a:bodyPr/>
                <a:lstStyle/>
                <a:p>
                  <a:r>
                    <a:rPr lang="en-US">
                      <a:noFill/>
                    </a:rPr>
                    <a:t> </a:t>
                  </a:r>
                  <a:endParaRPr lang="en-US">
                    <a:noFill/>
                  </a:endParaRPr>
                </a:p>
              </p:txBody>
            </p:sp>
          </mc:Fallback>
        </mc:AlternateContent>
      </p:grpSp>
      <mc:AlternateContent xmlns:mc="http://schemas.openxmlformats.org/markup-compatibility/2006">
        <mc:Choice xmlns:a14="http://schemas.microsoft.com/office/drawing/2010/main" Requires="a14">
          <p:sp>
            <p:nvSpPr>
              <p:cNvPr id="3" name="Rectangle 2"/>
              <p:cNvSpPr/>
              <p:nvPr/>
            </p:nvSpPr>
            <p:spPr>
              <a:xfrm>
                <a:off x="4900625" y="4667778"/>
                <a:ext cx="2388667" cy="584775"/>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pl-PL" sz="3200" b="1" i="1" smtClean="0">
                          <a:solidFill>
                            <a:srgbClr val="FF3399"/>
                          </a:solidFill>
                          <a:latin typeface="Cambria Math" panose="02040503050406030204" pitchFamily="18" charset="0"/>
                        </a:rPr>
                        <m:t>𝑷𝒅𝒆𝒕</m:t>
                      </m:r>
                      <m:r>
                        <a:rPr lang="pl-PL" sz="3200" b="1" i="1" smtClean="0">
                          <a:solidFill>
                            <a:srgbClr val="FF3399"/>
                          </a:solidFill>
                          <a:latin typeface="Cambria Math" panose="02040503050406030204" pitchFamily="18" charset="0"/>
                        </a:rPr>
                        <m:t>=</m:t>
                      </m:r>
                      <m:r>
                        <a:rPr lang="pl-PL" sz="3200" b="1" i="1" smtClean="0">
                          <a:solidFill>
                            <a:srgbClr val="FF3399"/>
                          </a:solidFill>
                          <a:latin typeface="Cambria Math" panose="02040503050406030204" pitchFamily="18" charset="0"/>
                        </a:rPr>
                        <m:t>𝟎</m:t>
                      </m:r>
                      <m:r>
                        <a:rPr lang="pl-PL" sz="3200" b="1" i="1" smtClean="0">
                          <a:solidFill>
                            <a:srgbClr val="FF3399"/>
                          </a:solidFill>
                          <a:latin typeface="Cambria Math" panose="02040503050406030204" pitchFamily="18" charset="0"/>
                        </a:rPr>
                        <m:t>.</m:t>
                      </m:r>
                      <m:r>
                        <a:rPr lang="pl-PL" sz="3200" b="1" i="1" smtClean="0">
                          <a:solidFill>
                            <a:srgbClr val="FF3399"/>
                          </a:solidFill>
                          <a:latin typeface="Cambria Math" panose="02040503050406030204" pitchFamily="18" charset="0"/>
                        </a:rPr>
                        <m:t>𝟐</m:t>
                      </m:r>
                    </m:oMath>
                  </m:oMathPara>
                </a14:m>
                <a:endParaRPr lang="en-US" sz="3200" dirty="0"/>
              </a:p>
            </p:txBody>
          </p:sp>
        </mc:Choice>
        <mc:Fallback>
          <p:sp>
            <p:nvSpPr>
              <p:cNvPr id="3" name="Rectangle 2"/>
              <p:cNvSpPr>
                <a:spLocks noRot="1" noChangeAspect="1" noMove="1" noResize="1" noEditPoints="1" noAdjustHandles="1" noChangeArrowheads="1" noChangeShapeType="1" noTextEdit="1"/>
              </p:cNvSpPr>
              <p:nvPr/>
            </p:nvSpPr>
            <p:spPr>
              <a:xfrm>
                <a:off x="4900625" y="4667778"/>
                <a:ext cx="2388667" cy="584775"/>
              </a:xfrm>
              <a:prstGeom prst="rect">
                <a:avLst/>
              </a:prstGeom>
              <a:blipFill rotWithShape="1">
                <a:blip r:embed="rId3"/>
                <a:stretch>
                  <a:fillRect/>
                </a:stretch>
              </a:blipFill>
            </p:spPr>
            <p:txBody>
              <a:bodyPr/>
              <a:lstStyle/>
              <a:p>
                <a:r>
                  <a:rPr lang="en-US">
                    <a:noFill/>
                  </a:rPr>
                  <a:t> </a:t>
                </a:r>
                <a:endParaRPr lang="en-US">
                  <a:noFill/>
                </a:endParaRPr>
              </a:p>
            </p:txBody>
          </p:sp>
        </mc:Fallback>
      </mc:AlternateContent>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Pilot </a:t>
            </a:r>
            <a:r>
              <a:rPr lang="pl-PL" dirty="0" smtClean="0"/>
              <a:t>Experiment – Results</a:t>
            </a:r>
            <a:endParaRPr lang="en-US" dirty="0"/>
          </a:p>
        </p:txBody>
      </p:sp>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9491" y="2016366"/>
            <a:ext cx="3552096" cy="3552096"/>
          </a:xfrm>
          <a:prstGeom prst="rect">
            <a:avLst/>
          </a:prstGeom>
        </p:spPr>
      </p:pic>
      <p:sp>
        <p:nvSpPr>
          <p:cNvPr id="8" name="TextBox 7"/>
          <p:cNvSpPr txBox="1"/>
          <p:nvPr/>
        </p:nvSpPr>
        <p:spPr>
          <a:xfrm>
            <a:off x="3012147" y="1579262"/>
            <a:ext cx="1126783" cy="369332"/>
          </a:xfrm>
          <a:prstGeom prst="rect">
            <a:avLst/>
          </a:prstGeom>
          <a:noFill/>
        </p:spPr>
        <p:txBody>
          <a:bodyPr wrap="none" rtlCol="0">
            <a:spAutoFit/>
          </a:bodyPr>
          <a:lstStyle/>
          <a:p>
            <a:r>
              <a:rPr lang="pl-PL" dirty="0"/>
              <a:t>Reference</a:t>
            </a:r>
            <a:endParaRPr lang="en-US" dirty="0"/>
          </a:p>
        </p:txBody>
      </p:sp>
      <p:sp>
        <p:nvSpPr>
          <p:cNvPr id="12" name="TextBox 11"/>
          <p:cNvSpPr txBox="1"/>
          <p:nvPr/>
        </p:nvSpPr>
        <p:spPr>
          <a:xfrm>
            <a:off x="7702428" y="1579262"/>
            <a:ext cx="1968744" cy="369332"/>
          </a:xfrm>
          <a:prstGeom prst="rect">
            <a:avLst/>
          </a:prstGeom>
          <a:noFill/>
        </p:spPr>
        <p:txBody>
          <a:bodyPr wrap="none" rtlCol="0">
            <a:spAutoFit/>
          </a:bodyPr>
          <a:lstStyle/>
          <a:p>
            <a:r>
              <a:rPr lang="pl-PL" dirty="0"/>
              <a:t>Optimized textures</a:t>
            </a:r>
            <a:endParaRPr lang="en-US" dirty="0"/>
          </a:p>
        </p:txBody>
      </p:sp>
      <p:sp>
        <p:nvSpPr>
          <p:cNvPr id="13" name="TextBox 12"/>
          <p:cNvSpPr txBox="1"/>
          <p:nvPr/>
        </p:nvSpPr>
        <p:spPr>
          <a:xfrm>
            <a:off x="2515475" y="5615355"/>
            <a:ext cx="2120131" cy="646331"/>
          </a:xfrm>
          <a:prstGeom prst="rect">
            <a:avLst/>
          </a:prstGeom>
          <a:noFill/>
        </p:spPr>
        <p:txBody>
          <a:bodyPr wrap="none" rtlCol="0">
            <a:spAutoFit/>
          </a:bodyPr>
          <a:lstStyle/>
          <a:p>
            <a:pPr algn="ctr"/>
            <a:r>
              <a:rPr lang="pl-PL" dirty="0"/>
              <a:t>Albedo: </a:t>
            </a:r>
            <a:r>
              <a:rPr lang="pl-PL" dirty="0" smtClean="0"/>
              <a:t>1024 x 1024</a:t>
            </a:r>
            <a:br>
              <a:rPr lang="pl-PL" dirty="0" smtClean="0"/>
            </a:br>
            <a:r>
              <a:rPr lang="pl-PL" dirty="0" smtClean="0"/>
              <a:t>Normal</a:t>
            </a:r>
            <a:r>
              <a:rPr lang="pl-PL" dirty="0"/>
              <a:t>: 1024 x </a:t>
            </a:r>
            <a:r>
              <a:rPr lang="pl-PL" dirty="0" smtClean="0"/>
              <a:t>1024</a:t>
            </a:r>
            <a:endParaRPr lang="en-US" dirty="0"/>
          </a:p>
        </p:txBody>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40415" y="2016366"/>
            <a:ext cx="3552096" cy="3552096"/>
          </a:xfrm>
          <a:prstGeom prst="rect">
            <a:avLst/>
          </a:prstGeom>
        </p:spPr>
      </p:pic>
      <p:sp>
        <p:nvSpPr>
          <p:cNvPr id="16" name="TextBox 15"/>
          <p:cNvSpPr txBox="1"/>
          <p:nvPr/>
        </p:nvSpPr>
        <p:spPr>
          <a:xfrm>
            <a:off x="7551041" y="5636234"/>
            <a:ext cx="2120131" cy="646331"/>
          </a:xfrm>
          <a:prstGeom prst="rect">
            <a:avLst/>
          </a:prstGeom>
          <a:noFill/>
        </p:spPr>
        <p:txBody>
          <a:bodyPr wrap="none" rtlCol="0">
            <a:spAutoFit/>
          </a:bodyPr>
          <a:lstStyle/>
          <a:p>
            <a:pPr algn="ctr"/>
            <a:r>
              <a:rPr lang="pl-PL" dirty="0"/>
              <a:t>Albedo: </a:t>
            </a:r>
            <a:r>
              <a:rPr lang="pl-PL" dirty="0" smtClean="0"/>
              <a:t>1024 x 1024</a:t>
            </a:r>
            <a:br>
              <a:rPr lang="pl-PL" dirty="0" smtClean="0"/>
            </a:br>
            <a:r>
              <a:rPr lang="pl-PL" dirty="0" smtClean="0"/>
              <a:t>Normal</a:t>
            </a:r>
            <a:r>
              <a:rPr lang="pl-PL" dirty="0"/>
              <a:t>: 1024 x </a:t>
            </a:r>
            <a:r>
              <a:rPr lang="pl-PL" dirty="0" smtClean="0"/>
              <a:t>1024</a:t>
            </a:r>
            <a:endParaRPr 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59" y="2166364"/>
            <a:ext cx="11471565" cy="1739347"/>
          </a:xfrm>
        </p:spPr>
        <p:txBody>
          <a:bodyPr>
            <a:normAutofit/>
          </a:bodyPr>
          <a:lstStyle/>
          <a:p>
            <a:r>
              <a:rPr lang="pl-PL" dirty="0" smtClean="0"/>
              <a:t>SOLUTION?</a:t>
            </a:r>
            <a:endParaRPr lang="en-US" dirty="0">
              <a:solidFill>
                <a:schemeClr val="bg1"/>
              </a:solidFill>
            </a:endParaRPr>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53575" y="-6545"/>
            <a:ext cx="2589006" cy="39423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34" y="6269364"/>
            <a:ext cx="2457450" cy="557091"/>
          </a:xfrm>
          <a:prstGeom prst="rect">
            <a:avLst/>
          </a:prstGeom>
        </p:spPr>
      </p:pic>
    </p:spTree>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712" y="1573066"/>
            <a:ext cx="8370351" cy="4677251"/>
          </a:xfrm>
          <a:prstGeom prst="rect">
            <a:avLst/>
          </a:prstGeom>
        </p:spPr>
      </p:pic>
      <p:sp>
        <p:nvSpPr>
          <p:cNvPr id="2" name="Title 1"/>
          <p:cNvSpPr>
            <a:spLocks noGrp="1"/>
          </p:cNvSpPr>
          <p:nvPr>
            <p:ph type="title"/>
          </p:nvPr>
        </p:nvSpPr>
        <p:spPr/>
        <p:txBody>
          <a:bodyPr/>
          <a:lstStyle/>
          <a:p>
            <a:r>
              <a:rPr lang="en-US" dirty="0" smtClean="0"/>
              <a:t>Experimental study </a:t>
            </a:r>
            <a:r>
              <a:rPr lang="pl-PL" dirty="0" smtClean="0"/>
              <a:t>– Previous work</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791" y="2048913"/>
            <a:ext cx="3082480" cy="308248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667" y="2048914"/>
            <a:ext cx="3082482" cy="30824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791" y="2046972"/>
            <a:ext cx="3082482" cy="3082482"/>
          </a:xfrm>
          <a:prstGeom prst="rect">
            <a:avLst/>
          </a:prstGeom>
        </p:spPr>
      </p:pic>
      <p:sp>
        <p:nvSpPr>
          <p:cNvPr id="13" name="TextBox 12"/>
          <p:cNvSpPr txBox="1"/>
          <p:nvPr/>
        </p:nvSpPr>
        <p:spPr>
          <a:xfrm>
            <a:off x="4843433" y="5321523"/>
            <a:ext cx="2662908" cy="369332"/>
          </a:xfrm>
          <a:prstGeom prst="rect">
            <a:avLst/>
          </a:prstGeom>
          <a:noFill/>
        </p:spPr>
        <p:txBody>
          <a:bodyPr wrap="none" rtlCol="0">
            <a:spAutoFit/>
          </a:bodyPr>
          <a:lstStyle/>
          <a:p>
            <a:r>
              <a:rPr lang="pl-PL" dirty="0" smtClean="0"/>
              <a:t>Paint all visible distortions</a:t>
            </a:r>
            <a:endParaRPr 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study </a:t>
            </a:r>
            <a:r>
              <a:rPr lang="pl-PL" dirty="0"/>
              <a:t>– Previous work</a:t>
            </a:r>
            <a:endParaRPr lang="en-US" dirty="0"/>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4362" y="1690423"/>
            <a:ext cx="2240000" cy="126000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3804" y="1690423"/>
            <a:ext cx="2240000" cy="1260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3247" y="1690423"/>
            <a:ext cx="2240000" cy="1260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2690" y="1690423"/>
            <a:ext cx="2240000" cy="12600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2" y="3197877"/>
            <a:ext cx="2240000" cy="12600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804" y="3197877"/>
            <a:ext cx="2240000" cy="12600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3247" y="3197877"/>
            <a:ext cx="2240000" cy="12600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2690" y="3197877"/>
            <a:ext cx="2240000" cy="126000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362" y="4705331"/>
            <a:ext cx="2240000" cy="126000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3804" y="4705331"/>
            <a:ext cx="2240000" cy="1260000"/>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3247" y="4705331"/>
            <a:ext cx="2240000" cy="1260000"/>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2688" y="4705331"/>
            <a:ext cx="2240000" cy="1260000"/>
          </a:xfrm>
          <a:prstGeom prst="rect">
            <a:avLst/>
          </a:prstGeom>
        </p:spPr>
      </p:pic>
      <p:sp>
        <p:nvSpPr>
          <p:cNvPr id="24" name="TextBox 23"/>
          <p:cNvSpPr txBox="1"/>
          <p:nvPr/>
        </p:nvSpPr>
        <p:spPr>
          <a:xfrm>
            <a:off x="2956842" y="2489340"/>
            <a:ext cx="6365846" cy="2215991"/>
          </a:xfrm>
          <a:prstGeom prst="rect">
            <a:avLst/>
          </a:prstGeom>
          <a:noFill/>
        </p:spPr>
        <p:txBody>
          <a:bodyPr wrap="none" rtlCol="0">
            <a:spAutoFit/>
          </a:bodyPr>
          <a:lstStyle/>
          <a:p>
            <a:pPr algn="ctr"/>
            <a:r>
              <a:rPr lang="pl-PL" sz="13800" b="1" dirty="0" smtClean="0">
                <a:solidFill>
                  <a:srgbClr val="FFC000"/>
                </a:solidFill>
              </a:rPr>
              <a:t>6477</a:t>
            </a:r>
            <a:r>
              <a:rPr lang="pl-PL" sz="6000" b="1" dirty="0" smtClean="0">
                <a:solidFill>
                  <a:srgbClr val="FFC000"/>
                </a:solidFill>
              </a:rPr>
              <a:t> images</a:t>
            </a:r>
            <a:endParaRPr lang="en-US" sz="1600" dirty="0">
              <a:solidFill>
                <a:srgbClr val="FFC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4.79167E-6 4.07407E-6 L 0.35951 0.21921 " pathEditMode="relative" rAng="0" ptsTypes="AA">
                                      <p:cBhvr>
                                        <p:cTn id="49" dur="2000" fill="hold"/>
                                        <p:tgtEl>
                                          <p:spTgt spid="8"/>
                                        </p:tgtEl>
                                        <p:attrNameLst>
                                          <p:attrName>ppt_x</p:attrName>
                                          <p:attrName>ppt_y</p:attrName>
                                        </p:attrNameLst>
                                      </p:cBhvr>
                                      <p:rCtr x="17969" y="10949"/>
                                    </p:animMotion>
                                  </p:childTnLst>
                                </p:cTn>
                              </p:par>
                              <p:par>
                                <p:cTn id="50" presetID="42" presetClass="path" presetSubtype="0" accel="50000" decel="50000" fill="hold" nodeType="withEffect">
                                  <p:stCondLst>
                                    <p:cond delay="0"/>
                                  </p:stCondLst>
                                  <p:childTnLst>
                                    <p:animMotion origin="layout" path="M 3.33333E-6 4.07407E-6 L 0.12083 0.21921 " pathEditMode="relative" rAng="0" ptsTypes="AA">
                                      <p:cBhvr>
                                        <p:cTn id="51" dur="2000" fill="hold"/>
                                        <p:tgtEl>
                                          <p:spTgt spid="9"/>
                                        </p:tgtEl>
                                        <p:attrNameLst>
                                          <p:attrName>ppt_x</p:attrName>
                                          <p:attrName>ppt_y</p:attrName>
                                        </p:attrNameLst>
                                      </p:cBhvr>
                                      <p:rCtr x="6042" y="10949"/>
                                    </p:animMotion>
                                  </p:childTnLst>
                                </p:cTn>
                              </p:par>
                              <p:par>
                                <p:cTn id="52" presetID="42" presetClass="path" presetSubtype="0" accel="50000" decel="50000" fill="hold" nodeType="withEffect">
                                  <p:stCondLst>
                                    <p:cond delay="0"/>
                                  </p:stCondLst>
                                  <p:childTnLst>
                                    <p:animMotion origin="layout" path="M -4.79167E-6 -1.85185E-6 L 0.35951 -0.00046 " pathEditMode="relative" rAng="0" ptsTypes="AA">
                                      <p:cBhvr>
                                        <p:cTn id="53" dur="2000" fill="hold"/>
                                        <p:tgtEl>
                                          <p:spTgt spid="16"/>
                                        </p:tgtEl>
                                        <p:attrNameLst>
                                          <p:attrName>ppt_x</p:attrName>
                                          <p:attrName>ppt_y</p:attrName>
                                        </p:attrNameLst>
                                      </p:cBhvr>
                                      <p:rCtr x="17969" y="-23"/>
                                    </p:animMotion>
                                  </p:childTnLst>
                                </p:cTn>
                              </p:par>
                              <p:par>
                                <p:cTn id="54" presetID="42" presetClass="path" presetSubtype="0" accel="50000" decel="50000" fill="hold" nodeType="withEffect">
                                  <p:stCondLst>
                                    <p:cond delay="0"/>
                                  </p:stCondLst>
                                  <p:childTnLst>
                                    <p:animMotion origin="layout" path="M 3.33333E-6 -1.85185E-6 L 0.12083 -0.00046 " pathEditMode="relative" rAng="0" ptsTypes="AA">
                                      <p:cBhvr>
                                        <p:cTn id="55" dur="2000" fill="hold"/>
                                        <p:tgtEl>
                                          <p:spTgt spid="17"/>
                                        </p:tgtEl>
                                        <p:attrNameLst>
                                          <p:attrName>ppt_x</p:attrName>
                                          <p:attrName>ppt_y</p:attrName>
                                        </p:attrNameLst>
                                      </p:cBhvr>
                                      <p:rCtr x="6042" y="-23"/>
                                    </p:animMotion>
                                  </p:childTnLst>
                                </p:cTn>
                              </p:par>
                              <p:par>
                                <p:cTn id="56" presetID="42" presetClass="path" presetSubtype="0" accel="50000" decel="50000" fill="hold" nodeType="withEffect">
                                  <p:stCondLst>
                                    <p:cond delay="0"/>
                                  </p:stCondLst>
                                  <p:childTnLst>
                                    <p:animMotion origin="layout" path="M -4.79167E-6 7.40741E-7 L 0.35951 -0.22037 " pathEditMode="relative" rAng="0" ptsTypes="AA">
                                      <p:cBhvr>
                                        <p:cTn id="57" dur="2000" fill="hold"/>
                                        <p:tgtEl>
                                          <p:spTgt spid="20"/>
                                        </p:tgtEl>
                                        <p:attrNameLst>
                                          <p:attrName>ppt_x</p:attrName>
                                          <p:attrName>ppt_y</p:attrName>
                                        </p:attrNameLst>
                                      </p:cBhvr>
                                      <p:rCtr x="17969" y="-11019"/>
                                    </p:animMotion>
                                  </p:childTnLst>
                                </p:cTn>
                              </p:par>
                              <p:par>
                                <p:cTn id="58" presetID="42" presetClass="path" presetSubtype="0" accel="50000" decel="50000" fill="hold" nodeType="withEffect">
                                  <p:stCondLst>
                                    <p:cond delay="0"/>
                                  </p:stCondLst>
                                  <p:childTnLst>
                                    <p:animMotion origin="layout" path="M 1.45833E-6 4.07407E-6 L -0.11784 0.21921 " pathEditMode="relative" rAng="0" ptsTypes="AA">
                                      <p:cBhvr>
                                        <p:cTn id="59" dur="2000" fill="hold"/>
                                        <p:tgtEl>
                                          <p:spTgt spid="10"/>
                                        </p:tgtEl>
                                        <p:attrNameLst>
                                          <p:attrName>ppt_x</p:attrName>
                                          <p:attrName>ppt_y</p:attrName>
                                        </p:attrNameLst>
                                      </p:cBhvr>
                                      <p:rCtr x="-5898" y="10949"/>
                                    </p:animMotion>
                                  </p:childTnLst>
                                </p:cTn>
                              </p:par>
                              <p:par>
                                <p:cTn id="60" presetID="42" presetClass="path" presetSubtype="0" accel="50000" decel="50000" fill="hold" nodeType="withEffect">
                                  <p:stCondLst>
                                    <p:cond delay="0"/>
                                  </p:stCondLst>
                                  <p:childTnLst>
                                    <p:animMotion origin="layout" path="M -4.16667E-7 4.07407E-6 L -0.35651 0.21921 " pathEditMode="relative" rAng="0" ptsTypes="AA">
                                      <p:cBhvr>
                                        <p:cTn id="61" dur="2000" fill="hold"/>
                                        <p:tgtEl>
                                          <p:spTgt spid="15"/>
                                        </p:tgtEl>
                                        <p:attrNameLst>
                                          <p:attrName>ppt_x</p:attrName>
                                          <p:attrName>ppt_y</p:attrName>
                                        </p:attrNameLst>
                                      </p:cBhvr>
                                      <p:rCtr x="-17826" y="10949"/>
                                    </p:animMotion>
                                  </p:childTnLst>
                                </p:cTn>
                              </p:par>
                              <p:par>
                                <p:cTn id="62" presetID="42" presetClass="path" presetSubtype="0" accel="50000" decel="50000" fill="hold" nodeType="withEffect">
                                  <p:stCondLst>
                                    <p:cond delay="0"/>
                                  </p:stCondLst>
                                  <p:childTnLst>
                                    <p:animMotion origin="layout" path="M 1.45833E-6 -1.85185E-6 L -0.11784 -0.00046 " pathEditMode="relative" rAng="0" ptsTypes="AA">
                                      <p:cBhvr>
                                        <p:cTn id="63" dur="2000" fill="hold"/>
                                        <p:tgtEl>
                                          <p:spTgt spid="18"/>
                                        </p:tgtEl>
                                        <p:attrNameLst>
                                          <p:attrName>ppt_x</p:attrName>
                                          <p:attrName>ppt_y</p:attrName>
                                        </p:attrNameLst>
                                      </p:cBhvr>
                                      <p:rCtr x="-5898" y="-23"/>
                                    </p:animMotion>
                                  </p:childTnLst>
                                </p:cTn>
                              </p:par>
                              <p:par>
                                <p:cTn id="64" presetID="42" presetClass="path" presetSubtype="0" accel="50000" decel="50000" fill="hold" nodeType="withEffect">
                                  <p:stCondLst>
                                    <p:cond delay="0"/>
                                  </p:stCondLst>
                                  <p:childTnLst>
                                    <p:animMotion origin="layout" path="M 3.33333E-6 7.40741E-7 L 0.12083 -0.22037 " pathEditMode="relative" rAng="0" ptsTypes="AA">
                                      <p:cBhvr>
                                        <p:cTn id="65" dur="2000" fill="hold"/>
                                        <p:tgtEl>
                                          <p:spTgt spid="21"/>
                                        </p:tgtEl>
                                        <p:attrNameLst>
                                          <p:attrName>ppt_x</p:attrName>
                                          <p:attrName>ppt_y</p:attrName>
                                        </p:attrNameLst>
                                      </p:cBhvr>
                                      <p:rCtr x="6042" y="-11019"/>
                                    </p:animMotion>
                                  </p:childTnLst>
                                </p:cTn>
                              </p:par>
                              <p:par>
                                <p:cTn id="66" presetID="42" presetClass="path" presetSubtype="0" accel="50000" decel="50000" fill="hold" nodeType="withEffect">
                                  <p:stCondLst>
                                    <p:cond delay="0"/>
                                  </p:stCondLst>
                                  <p:childTnLst>
                                    <p:animMotion origin="layout" path="M -4.16667E-7 -1.85185E-6 L -0.35651 -0.00046 " pathEditMode="relative" rAng="0" ptsTypes="AA">
                                      <p:cBhvr>
                                        <p:cTn id="67" dur="2000" fill="hold"/>
                                        <p:tgtEl>
                                          <p:spTgt spid="19"/>
                                        </p:tgtEl>
                                        <p:attrNameLst>
                                          <p:attrName>ppt_x</p:attrName>
                                          <p:attrName>ppt_y</p:attrName>
                                        </p:attrNameLst>
                                      </p:cBhvr>
                                      <p:rCtr x="-17826" y="-23"/>
                                    </p:animMotion>
                                  </p:childTnLst>
                                </p:cTn>
                              </p:par>
                              <p:par>
                                <p:cTn id="68" presetID="42" presetClass="path" presetSubtype="0" accel="50000" decel="50000" fill="hold" nodeType="withEffect">
                                  <p:stCondLst>
                                    <p:cond delay="0"/>
                                  </p:stCondLst>
                                  <p:childTnLst>
                                    <p:animMotion origin="layout" path="M 1.45833E-6 7.40741E-7 L -0.11784 -0.22037 " pathEditMode="relative" rAng="0" ptsTypes="AA">
                                      <p:cBhvr>
                                        <p:cTn id="69" dur="2000" fill="hold"/>
                                        <p:tgtEl>
                                          <p:spTgt spid="22"/>
                                        </p:tgtEl>
                                        <p:attrNameLst>
                                          <p:attrName>ppt_x</p:attrName>
                                          <p:attrName>ppt_y</p:attrName>
                                        </p:attrNameLst>
                                      </p:cBhvr>
                                      <p:rCtr x="-5898" y="-11019"/>
                                    </p:animMotion>
                                  </p:childTnLst>
                                </p:cTn>
                              </p:par>
                              <p:par>
                                <p:cTn id="70" presetID="42" presetClass="path" presetSubtype="0" accel="50000" decel="50000" fill="hold" nodeType="withEffect">
                                  <p:stCondLst>
                                    <p:cond delay="0"/>
                                  </p:stCondLst>
                                  <p:childTnLst>
                                    <p:animMotion origin="layout" path="M -4.16667E-7 7.40741E-7 L -0.35651 -0.22037 " pathEditMode="relative" rAng="0" ptsTypes="AA">
                                      <p:cBhvr>
                                        <p:cTn id="71" dur="2000" fill="hold"/>
                                        <p:tgtEl>
                                          <p:spTgt spid="23"/>
                                        </p:tgtEl>
                                        <p:attrNameLst>
                                          <p:attrName>ppt_x</p:attrName>
                                          <p:attrName>ppt_y</p:attrName>
                                        </p:attrNameLst>
                                      </p:cBhvr>
                                      <p:rCtr x="-17826" y="-11019"/>
                                    </p:animMotion>
                                  </p:childTnLst>
                                </p:cTn>
                              </p:par>
                              <p:par>
                                <p:cTn id="72" presetID="9" presetClass="emph" presetSubtype="0" nodeType="withEffect">
                                  <p:stCondLst>
                                    <p:cond delay="0"/>
                                  </p:stCondLst>
                                  <p:childTnLst>
                                    <p:set>
                                      <p:cBhvr rctx="PPT">
                                        <p:cTn id="73" dur="indefinite"/>
                                        <p:tgtEl>
                                          <p:spTgt spid="8"/>
                                        </p:tgtEl>
                                        <p:attrNameLst>
                                          <p:attrName>style.opacity</p:attrName>
                                        </p:attrNameLst>
                                      </p:cBhvr>
                                      <p:to>
                                        <p:strVal val="1"/>
                                      </p:to>
                                    </p:set>
                                    <p:animEffect filter="image" prLst="opacity: 1">
                                      <p:cBhvr rctx="IE">
                                        <p:cTn id="74" dur="indefinite"/>
                                        <p:tgtEl>
                                          <p:spTgt spid="8"/>
                                        </p:tgtEl>
                                      </p:cBhvr>
                                    </p:animEffect>
                                  </p:childTnLst>
                                </p:cTn>
                              </p:par>
                              <p:par>
                                <p:cTn id="75" presetID="9" presetClass="emph" presetSubtype="0" nodeType="withEffect">
                                  <p:stCondLst>
                                    <p:cond delay="0"/>
                                  </p:stCondLst>
                                  <p:childTnLst>
                                    <p:set>
                                      <p:cBhvr rctx="PPT">
                                        <p:cTn id="76" dur="indefinite"/>
                                        <p:tgtEl>
                                          <p:spTgt spid="9"/>
                                        </p:tgtEl>
                                        <p:attrNameLst>
                                          <p:attrName>style.opacity</p:attrName>
                                        </p:attrNameLst>
                                      </p:cBhvr>
                                      <p:to>
                                        <p:strVal val="0.5"/>
                                      </p:to>
                                    </p:set>
                                    <p:animEffect filter="image" prLst="opacity: 0.5">
                                      <p:cBhvr rctx="IE">
                                        <p:cTn id="77" dur="indefinite"/>
                                        <p:tgtEl>
                                          <p:spTgt spid="9"/>
                                        </p:tgtEl>
                                      </p:cBhvr>
                                    </p:animEffect>
                                  </p:childTnLst>
                                </p:cTn>
                              </p:par>
                              <p:par>
                                <p:cTn id="78" presetID="9" presetClass="emph" presetSubtype="0" nodeType="withEffect">
                                  <p:stCondLst>
                                    <p:cond delay="0"/>
                                  </p:stCondLst>
                                  <p:childTnLst>
                                    <p:set>
                                      <p:cBhvr rctx="PPT">
                                        <p:cTn id="79" dur="indefinite"/>
                                        <p:tgtEl>
                                          <p:spTgt spid="16"/>
                                        </p:tgtEl>
                                        <p:attrNameLst>
                                          <p:attrName>style.opacity</p:attrName>
                                        </p:attrNameLst>
                                      </p:cBhvr>
                                      <p:to>
                                        <p:strVal val="0.2"/>
                                      </p:to>
                                    </p:set>
                                    <p:animEffect filter="image" prLst="opacity: 0.2">
                                      <p:cBhvr rctx="IE">
                                        <p:cTn id="80" dur="indefinite"/>
                                        <p:tgtEl>
                                          <p:spTgt spid="16"/>
                                        </p:tgtEl>
                                      </p:cBhvr>
                                    </p:animEffect>
                                  </p:childTnLst>
                                </p:cTn>
                              </p:par>
                              <p:par>
                                <p:cTn id="81" presetID="9" presetClass="emph" presetSubtype="0" nodeType="withEffect">
                                  <p:stCondLst>
                                    <p:cond delay="0"/>
                                  </p:stCondLst>
                                  <p:childTnLst>
                                    <p:set>
                                      <p:cBhvr rctx="PPT">
                                        <p:cTn id="82" dur="indefinite"/>
                                        <p:tgtEl>
                                          <p:spTgt spid="17"/>
                                        </p:tgtEl>
                                        <p:attrNameLst>
                                          <p:attrName>style.opacity</p:attrName>
                                        </p:attrNameLst>
                                      </p:cBhvr>
                                      <p:to>
                                        <p:strVal val="0.1667"/>
                                      </p:to>
                                    </p:set>
                                    <p:animEffect filter="image" prLst="opacity: 0.1667">
                                      <p:cBhvr rctx="IE">
                                        <p:cTn id="83" dur="indefinite"/>
                                        <p:tgtEl>
                                          <p:spTgt spid="17"/>
                                        </p:tgtEl>
                                      </p:cBhvr>
                                    </p:animEffect>
                                  </p:childTnLst>
                                </p:cTn>
                              </p:par>
                              <p:par>
                                <p:cTn id="84" presetID="9" presetClass="emph" presetSubtype="0" nodeType="withEffect">
                                  <p:stCondLst>
                                    <p:cond delay="0"/>
                                  </p:stCondLst>
                                  <p:childTnLst>
                                    <p:set>
                                      <p:cBhvr rctx="PPT">
                                        <p:cTn id="85" dur="indefinite"/>
                                        <p:tgtEl>
                                          <p:spTgt spid="20"/>
                                        </p:tgtEl>
                                        <p:attrNameLst>
                                          <p:attrName>style.opacity</p:attrName>
                                        </p:attrNameLst>
                                      </p:cBhvr>
                                      <p:to>
                                        <p:strVal val="0.1111"/>
                                      </p:to>
                                    </p:set>
                                    <p:animEffect filter="image" prLst="opacity: 0.1111">
                                      <p:cBhvr rctx="IE">
                                        <p:cTn id="86" dur="indefinite"/>
                                        <p:tgtEl>
                                          <p:spTgt spid="20"/>
                                        </p:tgtEl>
                                      </p:cBhvr>
                                    </p:animEffect>
                                  </p:childTnLst>
                                </p:cTn>
                              </p:par>
                              <p:par>
                                <p:cTn id="87" presetID="9" presetClass="emph" presetSubtype="0" nodeType="withEffect">
                                  <p:stCondLst>
                                    <p:cond delay="0"/>
                                  </p:stCondLst>
                                  <p:childTnLst>
                                    <p:set>
                                      <p:cBhvr rctx="PPT">
                                        <p:cTn id="88" dur="indefinite"/>
                                        <p:tgtEl>
                                          <p:spTgt spid="10"/>
                                        </p:tgtEl>
                                        <p:attrNameLst>
                                          <p:attrName>style.opacity</p:attrName>
                                        </p:attrNameLst>
                                      </p:cBhvr>
                                      <p:to>
                                        <p:strVal val="0.3333"/>
                                      </p:to>
                                    </p:set>
                                    <p:animEffect filter="image" prLst="opacity: 0.3333">
                                      <p:cBhvr rctx="IE">
                                        <p:cTn id="89" dur="indefinite"/>
                                        <p:tgtEl>
                                          <p:spTgt spid="10"/>
                                        </p:tgtEl>
                                      </p:cBhvr>
                                    </p:animEffect>
                                  </p:childTnLst>
                                </p:cTn>
                              </p:par>
                              <p:par>
                                <p:cTn id="90" presetID="9" presetClass="emph" presetSubtype="0" nodeType="withEffect">
                                  <p:stCondLst>
                                    <p:cond delay="0"/>
                                  </p:stCondLst>
                                  <p:childTnLst>
                                    <p:set>
                                      <p:cBhvr rctx="PPT">
                                        <p:cTn id="91" dur="indefinite"/>
                                        <p:tgtEl>
                                          <p:spTgt spid="15"/>
                                        </p:tgtEl>
                                        <p:attrNameLst>
                                          <p:attrName>style.opacity</p:attrName>
                                        </p:attrNameLst>
                                      </p:cBhvr>
                                      <p:to>
                                        <p:strVal val="0.25"/>
                                      </p:to>
                                    </p:set>
                                    <p:animEffect filter="image" prLst="opacity: 0.25">
                                      <p:cBhvr rctx="IE">
                                        <p:cTn id="92" dur="indefinite"/>
                                        <p:tgtEl>
                                          <p:spTgt spid="15"/>
                                        </p:tgtEl>
                                      </p:cBhvr>
                                    </p:animEffect>
                                  </p:childTnLst>
                                </p:cTn>
                              </p:par>
                              <p:par>
                                <p:cTn id="93" presetID="9" presetClass="emph" presetSubtype="0" nodeType="withEffect">
                                  <p:stCondLst>
                                    <p:cond delay="0"/>
                                  </p:stCondLst>
                                  <p:childTnLst>
                                    <p:set>
                                      <p:cBhvr rctx="PPT">
                                        <p:cTn id="94" dur="indefinite"/>
                                        <p:tgtEl>
                                          <p:spTgt spid="18"/>
                                        </p:tgtEl>
                                        <p:attrNameLst>
                                          <p:attrName>style.opacity</p:attrName>
                                        </p:attrNameLst>
                                      </p:cBhvr>
                                      <p:to>
                                        <p:strVal val="0.1429"/>
                                      </p:to>
                                    </p:set>
                                    <p:animEffect filter="image" prLst="opacity: 0.1429">
                                      <p:cBhvr rctx="IE">
                                        <p:cTn id="95" dur="indefinite"/>
                                        <p:tgtEl>
                                          <p:spTgt spid="18"/>
                                        </p:tgtEl>
                                      </p:cBhvr>
                                    </p:animEffect>
                                  </p:childTnLst>
                                </p:cTn>
                              </p:par>
                              <p:par>
                                <p:cTn id="96" presetID="9" presetClass="emph" presetSubtype="0" nodeType="withEffect">
                                  <p:stCondLst>
                                    <p:cond delay="0"/>
                                  </p:stCondLst>
                                  <p:childTnLst>
                                    <p:set>
                                      <p:cBhvr rctx="PPT">
                                        <p:cTn id="97" dur="indefinite"/>
                                        <p:tgtEl>
                                          <p:spTgt spid="21"/>
                                        </p:tgtEl>
                                        <p:attrNameLst>
                                          <p:attrName>style.opacity</p:attrName>
                                        </p:attrNameLst>
                                      </p:cBhvr>
                                      <p:to>
                                        <p:strVal val="0.1"/>
                                      </p:to>
                                    </p:set>
                                    <p:animEffect filter="image" prLst="opacity: 0.1">
                                      <p:cBhvr rctx="IE">
                                        <p:cTn id="98" dur="indefinite"/>
                                        <p:tgtEl>
                                          <p:spTgt spid="21"/>
                                        </p:tgtEl>
                                      </p:cBhvr>
                                    </p:animEffect>
                                  </p:childTnLst>
                                </p:cTn>
                              </p:par>
                              <p:par>
                                <p:cTn id="99" presetID="9" presetClass="emph" presetSubtype="0" nodeType="withEffect">
                                  <p:stCondLst>
                                    <p:cond delay="0"/>
                                  </p:stCondLst>
                                  <p:childTnLst>
                                    <p:set>
                                      <p:cBhvr rctx="PPT">
                                        <p:cTn id="100" dur="indefinite"/>
                                        <p:tgtEl>
                                          <p:spTgt spid="19"/>
                                        </p:tgtEl>
                                        <p:attrNameLst>
                                          <p:attrName>style.opacity</p:attrName>
                                        </p:attrNameLst>
                                      </p:cBhvr>
                                      <p:to>
                                        <p:strVal val="0.125"/>
                                      </p:to>
                                    </p:set>
                                    <p:animEffect filter="image" prLst="opacity: 0.125">
                                      <p:cBhvr rctx="IE">
                                        <p:cTn id="101" dur="indefinite"/>
                                        <p:tgtEl>
                                          <p:spTgt spid="19"/>
                                        </p:tgtEl>
                                      </p:cBhvr>
                                    </p:animEffect>
                                  </p:childTnLst>
                                </p:cTn>
                              </p:par>
                              <p:par>
                                <p:cTn id="102" presetID="9" presetClass="emph" presetSubtype="0" nodeType="withEffect">
                                  <p:stCondLst>
                                    <p:cond delay="0"/>
                                  </p:stCondLst>
                                  <p:childTnLst>
                                    <p:set>
                                      <p:cBhvr rctx="PPT">
                                        <p:cTn id="103" dur="indefinite"/>
                                        <p:tgtEl>
                                          <p:spTgt spid="22"/>
                                        </p:tgtEl>
                                        <p:attrNameLst>
                                          <p:attrName>style.opacity</p:attrName>
                                        </p:attrNameLst>
                                      </p:cBhvr>
                                      <p:to>
                                        <p:strVal val="0.0909"/>
                                      </p:to>
                                    </p:set>
                                    <p:animEffect filter="image" prLst="opacity: 0.0909">
                                      <p:cBhvr rctx="IE">
                                        <p:cTn id="104" dur="indefinite"/>
                                        <p:tgtEl>
                                          <p:spTgt spid="22"/>
                                        </p:tgtEl>
                                      </p:cBhvr>
                                    </p:animEffect>
                                  </p:childTnLst>
                                </p:cTn>
                              </p:par>
                              <p:par>
                                <p:cTn id="105" presetID="9" presetClass="emph" presetSubtype="0" nodeType="withEffect">
                                  <p:stCondLst>
                                    <p:cond delay="0"/>
                                  </p:stCondLst>
                                  <p:childTnLst>
                                    <p:set>
                                      <p:cBhvr rctx="PPT">
                                        <p:cTn id="106" dur="indefinite"/>
                                        <p:tgtEl>
                                          <p:spTgt spid="23"/>
                                        </p:tgtEl>
                                        <p:attrNameLst>
                                          <p:attrName>style.opacity</p:attrName>
                                        </p:attrNameLst>
                                      </p:cBhvr>
                                      <p:to>
                                        <p:strVal val="0.0833"/>
                                      </p:to>
                                    </p:set>
                                    <p:animEffect filter="image" prLst="opacity: 0.0833">
                                      <p:cBhvr rctx="IE">
                                        <p:cTn id="107" dur="indefinite"/>
                                        <p:tgtEl>
                                          <p:spTgt spid="23"/>
                                        </p:tgtEl>
                                      </p:cBhvr>
                                    </p:animEffect>
                                  </p:childTnLst>
                                </p:cTn>
                              </p:par>
                            </p:childTnLst>
                          </p:cTn>
                        </p:par>
                        <p:par>
                          <p:cTn id="108" fill="hold">
                            <p:stCondLst>
                              <p:cond delay="2000"/>
                            </p:stCondLst>
                            <p:childTnLst>
                              <p:par>
                                <p:cTn id="109" presetID="6" presetClass="emph" presetSubtype="0" fill="hold" nodeType="afterEffect">
                                  <p:stCondLst>
                                    <p:cond delay="0"/>
                                  </p:stCondLst>
                                  <p:childTnLst>
                                    <p:animScale>
                                      <p:cBhvr>
                                        <p:cTn id="110" dur="2000" fill="hold"/>
                                        <p:tgtEl>
                                          <p:spTgt spid="8"/>
                                        </p:tgtEl>
                                      </p:cBhvr>
                                      <p:by x="300000" y="300000"/>
                                    </p:animScale>
                                  </p:childTnLst>
                                </p:cTn>
                              </p:par>
                              <p:par>
                                <p:cTn id="111" presetID="6" presetClass="emph" presetSubtype="0" fill="hold" nodeType="withEffect">
                                  <p:stCondLst>
                                    <p:cond delay="0"/>
                                  </p:stCondLst>
                                  <p:childTnLst>
                                    <p:animScale>
                                      <p:cBhvr>
                                        <p:cTn id="112" dur="2000" fill="hold"/>
                                        <p:tgtEl>
                                          <p:spTgt spid="9"/>
                                        </p:tgtEl>
                                      </p:cBhvr>
                                      <p:by x="300000" y="300000"/>
                                    </p:animScale>
                                  </p:childTnLst>
                                </p:cTn>
                              </p:par>
                              <p:par>
                                <p:cTn id="113" presetID="6" presetClass="emph" presetSubtype="0" fill="hold" nodeType="withEffect">
                                  <p:stCondLst>
                                    <p:cond delay="0"/>
                                  </p:stCondLst>
                                  <p:childTnLst>
                                    <p:animScale>
                                      <p:cBhvr>
                                        <p:cTn id="114" dur="2000" fill="hold"/>
                                        <p:tgtEl>
                                          <p:spTgt spid="16"/>
                                        </p:tgtEl>
                                      </p:cBhvr>
                                      <p:by x="300000" y="300000"/>
                                    </p:animScale>
                                  </p:childTnLst>
                                </p:cTn>
                              </p:par>
                              <p:par>
                                <p:cTn id="115" presetID="6" presetClass="emph" presetSubtype="0" fill="hold" nodeType="withEffect">
                                  <p:stCondLst>
                                    <p:cond delay="0"/>
                                  </p:stCondLst>
                                  <p:childTnLst>
                                    <p:animScale>
                                      <p:cBhvr>
                                        <p:cTn id="116" dur="2000" fill="hold"/>
                                        <p:tgtEl>
                                          <p:spTgt spid="17"/>
                                        </p:tgtEl>
                                      </p:cBhvr>
                                      <p:by x="300000" y="300000"/>
                                    </p:animScale>
                                  </p:childTnLst>
                                </p:cTn>
                              </p:par>
                              <p:par>
                                <p:cTn id="117" presetID="6" presetClass="emph" presetSubtype="0" fill="hold" nodeType="withEffect">
                                  <p:stCondLst>
                                    <p:cond delay="0"/>
                                  </p:stCondLst>
                                  <p:childTnLst>
                                    <p:animScale>
                                      <p:cBhvr>
                                        <p:cTn id="118" dur="2000" fill="hold"/>
                                        <p:tgtEl>
                                          <p:spTgt spid="20"/>
                                        </p:tgtEl>
                                      </p:cBhvr>
                                      <p:by x="300000" y="300000"/>
                                    </p:animScale>
                                  </p:childTnLst>
                                </p:cTn>
                              </p:par>
                              <p:par>
                                <p:cTn id="119" presetID="6" presetClass="emph" presetSubtype="0" fill="hold" nodeType="withEffect">
                                  <p:stCondLst>
                                    <p:cond delay="0"/>
                                  </p:stCondLst>
                                  <p:childTnLst>
                                    <p:animScale>
                                      <p:cBhvr>
                                        <p:cTn id="120" dur="2000" fill="hold"/>
                                        <p:tgtEl>
                                          <p:spTgt spid="10"/>
                                        </p:tgtEl>
                                      </p:cBhvr>
                                      <p:by x="300000" y="300000"/>
                                    </p:animScale>
                                  </p:childTnLst>
                                </p:cTn>
                              </p:par>
                              <p:par>
                                <p:cTn id="121" presetID="6" presetClass="emph" presetSubtype="0" fill="hold" nodeType="withEffect">
                                  <p:stCondLst>
                                    <p:cond delay="0"/>
                                  </p:stCondLst>
                                  <p:childTnLst>
                                    <p:animScale>
                                      <p:cBhvr>
                                        <p:cTn id="122" dur="2000" fill="hold"/>
                                        <p:tgtEl>
                                          <p:spTgt spid="15"/>
                                        </p:tgtEl>
                                      </p:cBhvr>
                                      <p:by x="300000" y="300000"/>
                                    </p:animScale>
                                  </p:childTnLst>
                                </p:cTn>
                              </p:par>
                              <p:par>
                                <p:cTn id="123" presetID="6" presetClass="emph" presetSubtype="0" fill="hold" nodeType="withEffect">
                                  <p:stCondLst>
                                    <p:cond delay="0"/>
                                  </p:stCondLst>
                                  <p:childTnLst>
                                    <p:animScale>
                                      <p:cBhvr>
                                        <p:cTn id="124" dur="2000" fill="hold"/>
                                        <p:tgtEl>
                                          <p:spTgt spid="18"/>
                                        </p:tgtEl>
                                      </p:cBhvr>
                                      <p:by x="300000" y="300000"/>
                                    </p:animScale>
                                  </p:childTnLst>
                                </p:cTn>
                              </p:par>
                              <p:par>
                                <p:cTn id="125" presetID="6" presetClass="emph" presetSubtype="0" fill="hold" nodeType="withEffect">
                                  <p:stCondLst>
                                    <p:cond delay="0"/>
                                  </p:stCondLst>
                                  <p:childTnLst>
                                    <p:animScale>
                                      <p:cBhvr>
                                        <p:cTn id="126" dur="2000" fill="hold"/>
                                        <p:tgtEl>
                                          <p:spTgt spid="21"/>
                                        </p:tgtEl>
                                      </p:cBhvr>
                                      <p:by x="300000" y="300000"/>
                                    </p:animScale>
                                  </p:childTnLst>
                                </p:cTn>
                              </p:par>
                              <p:par>
                                <p:cTn id="127" presetID="6" presetClass="emph" presetSubtype="0" fill="hold" nodeType="withEffect">
                                  <p:stCondLst>
                                    <p:cond delay="0"/>
                                  </p:stCondLst>
                                  <p:childTnLst>
                                    <p:animScale>
                                      <p:cBhvr>
                                        <p:cTn id="128" dur="2000" fill="hold"/>
                                        <p:tgtEl>
                                          <p:spTgt spid="19"/>
                                        </p:tgtEl>
                                      </p:cBhvr>
                                      <p:by x="300000" y="300000"/>
                                    </p:animScale>
                                  </p:childTnLst>
                                </p:cTn>
                              </p:par>
                              <p:par>
                                <p:cTn id="129" presetID="6" presetClass="emph" presetSubtype="0" fill="hold" nodeType="withEffect">
                                  <p:stCondLst>
                                    <p:cond delay="0"/>
                                  </p:stCondLst>
                                  <p:childTnLst>
                                    <p:animScale>
                                      <p:cBhvr>
                                        <p:cTn id="130" dur="2000" fill="hold"/>
                                        <p:tgtEl>
                                          <p:spTgt spid="22"/>
                                        </p:tgtEl>
                                      </p:cBhvr>
                                      <p:by x="300000" y="300000"/>
                                    </p:animScale>
                                  </p:childTnLst>
                                </p:cTn>
                              </p:par>
                              <p:par>
                                <p:cTn id="131" presetID="6" presetClass="emph" presetSubtype="0" fill="hold" nodeType="withEffect">
                                  <p:stCondLst>
                                    <p:cond delay="0"/>
                                  </p:stCondLst>
                                  <p:childTnLst>
                                    <p:animScale>
                                      <p:cBhvr>
                                        <p:cTn id="132" dur="2000" fill="hold"/>
                                        <p:tgtEl>
                                          <p:spTgt spid="23"/>
                                        </p:tgtEl>
                                      </p:cBhvr>
                                      <p:by x="300000" y="300000"/>
                                    </p:animScale>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Pipeline</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200" y="2662559"/>
            <a:ext cx="11023600" cy="2421882"/>
          </a:xfrm>
          <a:prstGeom prst="rect">
            <a:avLst/>
          </a:prstGeom>
        </p:spPr>
      </p:pic>
    </p:spTree>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9712" y="1573066"/>
            <a:ext cx="8370351" cy="467725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791" y="2048913"/>
            <a:ext cx="3082482" cy="3082482"/>
          </a:xfrm>
          <a:prstGeom prst="rect">
            <a:avLst/>
          </a:prstGeom>
        </p:spPr>
      </p:pic>
      <p:sp>
        <p:nvSpPr>
          <p:cNvPr id="2" name="Title 1"/>
          <p:cNvSpPr>
            <a:spLocks noGrp="1"/>
          </p:cNvSpPr>
          <p:nvPr>
            <p:ph type="title"/>
          </p:nvPr>
        </p:nvSpPr>
        <p:spPr/>
        <p:txBody>
          <a:bodyPr/>
          <a:lstStyle/>
          <a:p>
            <a:r>
              <a:rPr lang="en-US" dirty="0" smtClean="0"/>
              <a:t>Experimental study</a:t>
            </a:r>
            <a:endParaRPr lang="en-US" dirty="0"/>
          </a:p>
        </p:txBody>
      </p:sp>
      <p:sp>
        <p:nvSpPr>
          <p:cNvPr id="7" name="TextBox 6"/>
          <p:cNvSpPr txBox="1"/>
          <p:nvPr/>
        </p:nvSpPr>
        <p:spPr>
          <a:xfrm>
            <a:off x="4178763" y="5300008"/>
            <a:ext cx="3992247" cy="369332"/>
          </a:xfrm>
          <a:prstGeom prst="rect">
            <a:avLst/>
          </a:prstGeom>
          <a:noFill/>
        </p:spPr>
        <p:txBody>
          <a:bodyPr wrap="none" rtlCol="0">
            <a:spAutoFit/>
          </a:bodyPr>
          <a:lstStyle/>
          <a:p>
            <a:r>
              <a:rPr lang="pl-PL" dirty="0" smtClean="0"/>
              <a:t>Set distortion level to see no differences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824" y="2048913"/>
            <a:ext cx="3082482" cy="3082482"/>
          </a:xfrm>
          <a:prstGeom prst="rect">
            <a:avLst/>
          </a:prstGeom>
        </p:spPr>
      </p:pic>
    </p:spTree>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Amazing Graphics in game</a:t>
            </a:r>
            <a:r>
              <a:rPr lang="pl-PL" dirty="0" smtClean="0"/>
              <a:t>S</a:t>
            </a:r>
            <a:r>
              <a:rPr lang="en-US" dirty="0" smtClean="0"/>
              <a:t>…</a:t>
            </a:r>
            <a:endParaRPr lang="en-US" dirty="0"/>
          </a:p>
        </p:txBody>
      </p:sp>
      <p:sp>
        <p:nvSpPr>
          <p:cNvPr id="3" name="Hexagon 4"/>
          <p:cNvSpPr txBox="1"/>
          <p:nvPr/>
        </p:nvSpPr>
        <p:spPr>
          <a:xfrm>
            <a:off x="1202920" y="4922554"/>
            <a:ext cx="1477742"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3200" kern="1200" dirty="0" smtClean="0">
                <a:solidFill>
                  <a:schemeClr val="bg2">
                    <a:lumMod val="25000"/>
                  </a:schemeClr>
                </a:solidFill>
              </a:rPr>
              <a:t>~250 GB</a:t>
            </a:r>
            <a:endParaRPr lang="en-US" sz="3200" kern="1200" dirty="0">
              <a:solidFill>
                <a:schemeClr val="bg2">
                  <a:lumMod val="25000"/>
                </a:schemeClr>
              </a:solidFill>
            </a:endParaRPr>
          </a:p>
        </p:txBody>
      </p:sp>
      <p:sp>
        <p:nvSpPr>
          <p:cNvPr id="4" name="Hexagon 4"/>
          <p:cNvSpPr txBox="1"/>
          <p:nvPr/>
        </p:nvSpPr>
        <p:spPr>
          <a:xfrm>
            <a:off x="4927195" y="4922554"/>
            <a:ext cx="1477742"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3200" kern="1200" dirty="0" smtClean="0">
                <a:solidFill>
                  <a:schemeClr val="bg2">
                    <a:lumMod val="25000"/>
                  </a:schemeClr>
                </a:solidFill>
              </a:rPr>
              <a:t>~148 GB</a:t>
            </a:r>
            <a:endParaRPr lang="en-US" sz="3200" kern="1200" dirty="0">
              <a:solidFill>
                <a:schemeClr val="bg2">
                  <a:lumMod val="25000"/>
                </a:schemeClr>
              </a:solidFill>
            </a:endParaRPr>
          </a:p>
        </p:txBody>
      </p:sp>
      <p:sp>
        <p:nvSpPr>
          <p:cNvPr id="5" name="Hexagon 4"/>
          <p:cNvSpPr txBox="1"/>
          <p:nvPr/>
        </p:nvSpPr>
        <p:spPr>
          <a:xfrm>
            <a:off x="8595932" y="4920233"/>
            <a:ext cx="1477742"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3200" kern="1200" dirty="0" smtClean="0">
                <a:solidFill>
                  <a:schemeClr val="bg2">
                    <a:lumMod val="25000"/>
                  </a:schemeClr>
                </a:solidFill>
              </a:rPr>
              <a:t>~113 GB</a:t>
            </a:r>
            <a:endParaRPr lang="en-US" sz="3200" kern="1200" dirty="0">
              <a:solidFill>
                <a:schemeClr val="bg2">
                  <a:lumMod val="25000"/>
                </a:schemeClr>
              </a:solidFill>
            </a:endParaRPr>
          </a:p>
        </p:txBody>
      </p:sp>
      <p:grpSp>
        <p:nvGrpSpPr>
          <p:cNvPr id="6" name="Group 5"/>
          <p:cNvGrpSpPr/>
          <p:nvPr/>
        </p:nvGrpSpPr>
        <p:grpSpPr>
          <a:xfrm>
            <a:off x="463467" y="2592020"/>
            <a:ext cx="3848266" cy="2816959"/>
            <a:chOff x="4171867" y="2020520"/>
            <a:chExt cx="3848266" cy="2816959"/>
          </a:xfrm>
        </p:grpSpPr>
        <p:grpSp>
          <p:nvGrpSpPr>
            <p:cNvPr id="7" name="Group 6"/>
            <p:cNvGrpSpPr/>
            <p:nvPr/>
          </p:nvGrpSpPr>
          <p:grpSpPr>
            <a:xfrm>
              <a:off x="6764682" y="2020520"/>
              <a:ext cx="1255451" cy="1082418"/>
              <a:chOff x="2692255" y="1930412"/>
              <a:chExt cx="1255451" cy="1082418"/>
            </a:xfrm>
          </p:grpSpPr>
          <p:sp>
            <p:nvSpPr>
              <p:cNvPr id="11" name="Hexagon 10"/>
              <p:cNvSpPr/>
              <p:nvPr/>
            </p:nvSpPr>
            <p:spPr>
              <a:xfrm>
                <a:off x="2692255" y="1930412"/>
                <a:ext cx="1255451" cy="1082418"/>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Hexagon 4"/>
              <p:cNvSpPr txBox="1"/>
              <p:nvPr/>
            </p:nvSpPr>
            <p:spPr>
              <a:xfrm>
                <a:off x="2887077" y="2098383"/>
                <a:ext cx="865807"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2400" kern="1200" dirty="0" smtClean="0"/>
                  <a:t>GOW4</a:t>
                </a:r>
                <a:endParaRPr lang="en-US" sz="2400" kern="1200" dirty="0"/>
              </a:p>
            </p:txBody>
          </p:sp>
        </p:grpSp>
        <p:sp>
          <p:nvSpPr>
            <p:cNvPr id="8" name="Hexagon 7"/>
            <p:cNvSpPr/>
            <p:nvPr/>
          </p:nvSpPr>
          <p:spPr>
            <a:xfrm>
              <a:off x="6794690" y="2507795"/>
              <a:ext cx="146990" cy="126687"/>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Hexagon 8" descr="Znalezione obrazy dla zapytania gears of war 4 screenshot"/>
            <p:cNvSpPr/>
            <p:nvPr/>
          </p:nvSpPr>
          <p:spPr>
            <a:xfrm>
              <a:off x="4171867" y="2288333"/>
              <a:ext cx="2956648" cy="2549146"/>
            </a:xfrm>
            <a:prstGeom prst="hexagon">
              <a:avLst>
                <a:gd name="adj" fmla="val 25000"/>
                <a:gd name="vf" fmla="val 115470"/>
              </a:avLst>
            </a:prstGeom>
            <a:blipFill>
              <a:blip r:embed="rId1">
                <a:extLst>
                  <a:ext uri="{28A0092B-C50C-407E-A947-70E740481C1C}">
                    <a14:useLocalDpi xmlns:a14="http://schemas.microsoft.com/office/drawing/2010/main" val="0"/>
                  </a:ext>
                </a:extLst>
              </a:blip>
              <a:srcRect/>
              <a:stretch>
                <a:fillRect l="-27000" r="-27000"/>
              </a:stretch>
            </a:blipFill>
            <a:ln w="38100"/>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Hexagon 9"/>
            <p:cNvSpPr/>
            <p:nvPr/>
          </p:nvSpPr>
          <p:spPr>
            <a:xfrm>
              <a:off x="6198916" y="2384400"/>
              <a:ext cx="346169" cy="29835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13" name="Group 12"/>
          <p:cNvGrpSpPr/>
          <p:nvPr/>
        </p:nvGrpSpPr>
        <p:grpSpPr>
          <a:xfrm>
            <a:off x="4181952" y="2594341"/>
            <a:ext cx="3853496" cy="2814638"/>
            <a:chOff x="4169252" y="2021681"/>
            <a:chExt cx="3853496" cy="2814638"/>
          </a:xfrm>
        </p:grpSpPr>
        <p:grpSp>
          <p:nvGrpSpPr>
            <p:cNvPr id="14" name="Group 13"/>
            <p:cNvGrpSpPr/>
            <p:nvPr/>
          </p:nvGrpSpPr>
          <p:grpSpPr>
            <a:xfrm>
              <a:off x="6767297" y="2021681"/>
              <a:ext cx="1255451" cy="1082418"/>
              <a:chOff x="6483735" y="1954197"/>
              <a:chExt cx="1255451" cy="1082418"/>
            </a:xfrm>
          </p:grpSpPr>
          <p:sp>
            <p:nvSpPr>
              <p:cNvPr id="18" name="Hexagon 17"/>
              <p:cNvSpPr/>
              <p:nvPr/>
            </p:nvSpPr>
            <p:spPr>
              <a:xfrm>
                <a:off x="6483735" y="1954197"/>
                <a:ext cx="1255451" cy="1082418"/>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Hexagon 4"/>
              <p:cNvSpPr txBox="1"/>
              <p:nvPr/>
            </p:nvSpPr>
            <p:spPr>
              <a:xfrm>
                <a:off x="6678557" y="2122168"/>
                <a:ext cx="865807"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2400" kern="1200" dirty="0" smtClean="0"/>
                  <a:t>FF XV</a:t>
                </a:r>
                <a:endParaRPr lang="en-US" sz="2400" kern="1200" dirty="0"/>
              </a:p>
            </p:txBody>
          </p:sp>
        </p:grpSp>
        <p:sp>
          <p:nvSpPr>
            <p:cNvPr id="15" name="Hexagon 14"/>
            <p:cNvSpPr/>
            <p:nvPr/>
          </p:nvSpPr>
          <p:spPr>
            <a:xfrm>
              <a:off x="7615037" y="2954762"/>
              <a:ext cx="146990" cy="126687"/>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Hexagon 15" descr="Znalezione obrazy dla zapytania final fantasy XV screenshot"/>
            <p:cNvSpPr/>
            <p:nvPr/>
          </p:nvSpPr>
          <p:spPr>
            <a:xfrm>
              <a:off x="4169252" y="2287173"/>
              <a:ext cx="2956648" cy="2549146"/>
            </a:xfrm>
            <a:prstGeom prst="hexagon">
              <a:avLst>
                <a:gd name="adj" fmla="val 25000"/>
                <a:gd name="vf" fmla="val 115470"/>
              </a:avLst>
            </a:prstGeom>
            <a:blipFill>
              <a:blip r:embed="rId2">
                <a:extLst>
                  <a:ext uri="{28A0092B-C50C-407E-A947-70E740481C1C}">
                    <a14:useLocalDpi xmlns:a14="http://schemas.microsoft.com/office/drawing/2010/main" val="0"/>
                  </a:ext>
                </a:extLst>
              </a:blip>
              <a:srcRect/>
              <a:stretch>
                <a:fillRect l="-27000" r="-27000"/>
              </a:stretch>
            </a:blipFill>
            <a:ln w="38100"/>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Hexagon 16"/>
            <p:cNvSpPr/>
            <p:nvPr/>
          </p:nvSpPr>
          <p:spPr>
            <a:xfrm>
              <a:off x="6206159" y="2375705"/>
              <a:ext cx="346169" cy="29835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pSp>
        <p:nvGrpSpPr>
          <p:cNvPr id="20" name="Group 19"/>
          <p:cNvGrpSpPr/>
          <p:nvPr/>
        </p:nvGrpSpPr>
        <p:grpSpPr>
          <a:xfrm>
            <a:off x="7895748" y="2614037"/>
            <a:ext cx="3854324" cy="2794942"/>
            <a:chOff x="4168838" y="2031529"/>
            <a:chExt cx="3854324" cy="2794942"/>
          </a:xfrm>
        </p:grpSpPr>
        <p:grpSp>
          <p:nvGrpSpPr>
            <p:cNvPr id="21" name="Group 20"/>
            <p:cNvGrpSpPr/>
            <p:nvPr/>
          </p:nvGrpSpPr>
          <p:grpSpPr>
            <a:xfrm>
              <a:off x="6767711" y="2031529"/>
              <a:ext cx="1255451" cy="1082418"/>
              <a:chOff x="10441394" y="2008643"/>
              <a:chExt cx="1255451" cy="1082418"/>
            </a:xfrm>
          </p:grpSpPr>
          <p:sp>
            <p:nvSpPr>
              <p:cNvPr id="25" name="Hexagon 24"/>
              <p:cNvSpPr/>
              <p:nvPr/>
            </p:nvSpPr>
            <p:spPr>
              <a:xfrm>
                <a:off x="10441394" y="2008643"/>
                <a:ext cx="1255451" cy="1082418"/>
              </a:xfrm>
              <a:prstGeom prst="hexagon">
                <a:avLst>
                  <a:gd name="adj" fmla="val 25000"/>
                  <a:gd name="vf" fmla="val 11547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Hexagon 4"/>
              <p:cNvSpPr txBox="1"/>
              <p:nvPr/>
            </p:nvSpPr>
            <p:spPr>
              <a:xfrm>
                <a:off x="10636216" y="2176614"/>
                <a:ext cx="865807" cy="7464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0480" rIns="0" bIns="30480" numCol="1" spcCol="1270" anchor="ctr" anchorCtr="0">
                <a:noAutofit/>
              </a:bodyPr>
              <a:lstStyle/>
              <a:p>
                <a:pPr lvl="0" algn="ctr" defTabSz="1066800">
                  <a:lnSpc>
                    <a:spcPct val="90000"/>
                  </a:lnSpc>
                  <a:spcBef>
                    <a:spcPct val="0"/>
                  </a:spcBef>
                  <a:spcAft>
                    <a:spcPct val="35000"/>
                  </a:spcAft>
                </a:pPr>
                <a:r>
                  <a:rPr lang="pl-PL" sz="2400" kern="1200" dirty="0" smtClean="0"/>
                  <a:t>BO III</a:t>
                </a:r>
                <a:endParaRPr lang="en-US" sz="2400" kern="1200" dirty="0"/>
              </a:p>
            </p:txBody>
          </p:sp>
        </p:grpSp>
        <p:sp>
          <p:nvSpPr>
            <p:cNvPr id="22" name="Hexagon 21"/>
            <p:cNvSpPr/>
            <p:nvPr/>
          </p:nvSpPr>
          <p:spPr>
            <a:xfrm>
              <a:off x="7626751" y="2058926"/>
              <a:ext cx="146990" cy="126687"/>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Hexagon 22" descr="Znalezione obrazy dla zapytania call of duty black ops III best graphics"/>
            <p:cNvSpPr/>
            <p:nvPr/>
          </p:nvSpPr>
          <p:spPr>
            <a:xfrm>
              <a:off x="4168838" y="2277325"/>
              <a:ext cx="2956648" cy="2549146"/>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l="-27000" r="-27000"/>
              </a:stretch>
            </a:blipFill>
            <a:ln w="38100"/>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Hexagon 23"/>
            <p:cNvSpPr/>
            <p:nvPr/>
          </p:nvSpPr>
          <p:spPr>
            <a:xfrm>
              <a:off x="6173680" y="2363740"/>
              <a:ext cx="346169" cy="29835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3.33333E-6 -3.33333E-6 L -3.33333E-6 -0.08333 " pathEditMode="relative" rAng="0" ptsTypes="AA">
                                      <p:cBhvr>
                                        <p:cTn id="19" dur="2000" fill="hold"/>
                                        <p:tgtEl>
                                          <p:spTgt spid="6"/>
                                        </p:tgtEl>
                                        <p:attrNameLst>
                                          <p:attrName>ppt_x</p:attrName>
                                          <p:attrName>ppt_y</p:attrName>
                                        </p:attrNameLst>
                                      </p:cBhvr>
                                      <p:rCtr x="0" y="-4167"/>
                                    </p:animMotion>
                                  </p:childTnLst>
                                </p:cTn>
                              </p:par>
                              <p:par>
                                <p:cTn id="20" presetID="64" presetClass="path" presetSubtype="0" accel="50000" decel="50000" fill="hold" nodeType="withEffect">
                                  <p:stCondLst>
                                    <p:cond delay="0"/>
                                  </p:stCondLst>
                                  <p:childTnLst>
                                    <p:animMotion origin="layout" path="M -1.66667E-6 -3.33333E-6 L -1.66667E-6 -0.08217 " pathEditMode="relative" rAng="0" ptsTypes="AA">
                                      <p:cBhvr>
                                        <p:cTn id="21" dur="2000" fill="hold"/>
                                        <p:tgtEl>
                                          <p:spTgt spid="13"/>
                                        </p:tgtEl>
                                        <p:attrNameLst>
                                          <p:attrName>ppt_x</p:attrName>
                                          <p:attrName>ppt_y</p:attrName>
                                        </p:attrNameLst>
                                      </p:cBhvr>
                                      <p:rCtr x="0" y="-4120"/>
                                    </p:animMotion>
                                  </p:childTnLst>
                                </p:cTn>
                              </p:par>
                              <p:par>
                                <p:cTn id="22" presetID="64" presetClass="path" presetSubtype="0" accel="50000" decel="50000" fill="hold" nodeType="withEffect">
                                  <p:stCondLst>
                                    <p:cond delay="0"/>
                                  </p:stCondLst>
                                  <p:childTnLst>
                                    <p:animMotion origin="layout" path="M 8.33333E-7 -3.7037E-6 L 8.33333E-7 -0.08495 " pathEditMode="relative" rAng="0" ptsTypes="AA">
                                      <p:cBhvr>
                                        <p:cTn id="23" dur="2000" fill="hold"/>
                                        <p:tgtEl>
                                          <p:spTgt spid="20"/>
                                        </p:tgtEl>
                                        <p:attrNameLst>
                                          <p:attrName>ppt_x</p:attrName>
                                          <p:attrName>ppt_y</p:attrName>
                                        </p:attrNameLst>
                                      </p:cBhvr>
                                      <p:rCtr x="0" y="-4259"/>
                                    </p:animMotion>
                                  </p:childTnLst>
                                </p:cTn>
                              </p:par>
                              <p:par>
                                <p:cTn id="24" presetID="47"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anim calcmode="lin" valueType="num">
                                      <p:cBhvr>
                                        <p:cTn id="27" dur="2000" fill="hold"/>
                                        <p:tgtEl>
                                          <p:spTgt spid="3"/>
                                        </p:tgtEl>
                                        <p:attrNameLst>
                                          <p:attrName>ppt_x</p:attrName>
                                        </p:attrNameLst>
                                      </p:cBhvr>
                                      <p:tavLst>
                                        <p:tav tm="0">
                                          <p:val>
                                            <p:strVal val="#ppt_x"/>
                                          </p:val>
                                        </p:tav>
                                        <p:tav tm="100000">
                                          <p:val>
                                            <p:strVal val="#ppt_x"/>
                                          </p:val>
                                        </p:tav>
                                      </p:tavLst>
                                    </p:anim>
                                    <p:anim calcmode="lin" valueType="num">
                                      <p:cBhvr>
                                        <p:cTn id="28" dur="2000" fill="hold"/>
                                        <p:tgtEl>
                                          <p:spTgt spid="3"/>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anim calcmode="lin" valueType="num">
                                      <p:cBhvr>
                                        <p:cTn id="32" dur="2000" fill="hold"/>
                                        <p:tgtEl>
                                          <p:spTgt spid="4"/>
                                        </p:tgtEl>
                                        <p:attrNameLst>
                                          <p:attrName>ppt_x</p:attrName>
                                        </p:attrNameLst>
                                      </p:cBhvr>
                                      <p:tavLst>
                                        <p:tav tm="0">
                                          <p:val>
                                            <p:strVal val="#ppt_x"/>
                                          </p:val>
                                        </p:tav>
                                        <p:tav tm="100000">
                                          <p:val>
                                            <p:strVal val="#ppt_x"/>
                                          </p:val>
                                        </p:tav>
                                      </p:tavLst>
                                    </p:anim>
                                    <p:anim calcmode="lin" valueType="num">
                                      <p:cBhvr>
                                        <p:cTn id="33" dur="2000" fill="hold"/>
                                        <p:tgtEl>
                                          <p:spTgt spid="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0"/>
                                        <p:tgtEl>
                                          <p:spTgt spid="5"/>
                                        </p:tgtEl>
                                      </p:cBhvr>
                                    </p:animEffect>
                                    <p:anim calcmode="lin" valueType="num">
                                      <p:cBhvr>
                                        <p:cTn id="37" dur="2000" fill="hold"/>
                                        <p:tgtEl>
                                          <p:spTgt spid="5"/>
                                        </p:tgtEl>
                                        <p:attrNameLst>
                                          <p:attrName>ppt_x</p:attrName>
                                        </p:attrNameLst>
                                      </p:cBhvr>
                                      <p:tavLst>
                                        <p:tav tm="0">
                                          <p:val>
                                            <p:strVal val="#ppt_x"/>
                                          </p:val>
                                        </p:tav>
                                        <p:tav tm="100000">
                                          <p:val>
                                            <p:strVal val="#ppt_x"/>
                                          </p:val>
                                        </p:tav>
                                      </p:tavLst>
                                    </p:anim>
                                    <p:anim calcmode="lin" valueType="num">
                                      <p:cBhvr>
                                        <p:cTn id="38"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a:t>
            </a:r>
            <a:r>
              <a:rPr lang="en-US" dirty="0"/>
              <a:t>study</a:t>
            </a:r>
            <a:endParaRPr lang="en-US"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70614" y="1506400"/>
            <a:ext cx="6248690" cy="481338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011" y="1741368"/>
            <a:ext cx="1834594" cy="183459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491" y="1741368"/>
            <a:ext cx="1834596" cy="183459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009" y="3640497"/>
            <a:ext cx="1834596" cy="183459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491" y="3640497"/>
            <a:ext cx="1834596" cy="1834596"/>
          </a:xfrm>
          <a:prstGeom prst="rect">
            <a:avLst/>
          </a:prstGeom>
        </p:spPr>
      </p:pic>
      <p:sp>
        <p:nvSpPr>
          <p:cNvPr id="10" name="TextBox 9"/>
          <p:cNvSpPr txBox="1"/>
          <p:nvPr/>
        </p:nvSpPr>
        <p:spPr>
          <a:xfrm>
            <a:off x="4913389" y="5532801"/>
            <a:ext cx="2363147" cy="369332"/>
          </a:xfrm>
          <a:prstGeom prst="rect">
            <a:avLst/>
          </a:prstGeom>
          <a:noFill/>
        </p:spPr>
        <p:txBody>
          <a:bodyPr wrap="none" rtlCol="0">
            <a:spAutoFit/>
          </a:bodyPr>
          <a:lstStyle/>
          <a:p>
            <a:pPr algn="ctr"/>
            <a:r>
              <a:rPr lang="pl-PL" dirty="0" smtClean="0"/>
              <a:t>Choose ditorted image</a:t>
            </a:r>
            <a:endParaRPr lang="en-US" dirty="0"/>
          </a:p>
        </p:txBody>
      </p:sp>
      <p:sp>
        <p:nvSpPr>
          <p:cNvPr id="11" name="TextBox 10"/>
          <p:cNvSpPr txBox="1"/>
          <p:nvPr/>
        </p:nvSpPr>
        <p:spPr>
          <a:xfrm>
            <a:off x="5628082" y="1714270"/>
            <a:ext cx="888385" cy="461665"/>
          </a:xfrm>
          <a:prstGeom prst="rect">
            <a:avLst/>
          </a:prstGeom>
          <a:noFill/>
        </p:spPr>
        <p:txBody>
          <a:bodyPr wrap="none" rtlCol="0">
            <a:spAutoFit/>
          </a:bodyPr>
          <a:lstStyle/>
          <a:p>
            <a:pPr algn="ctr"/>
            <a:r>
              <a:rPr lang="pl-PL" sz="2400" b="1" dirty="0" smtClean="0"/>
              <a:t>4AFC</a:t>
            </a:r>
            <a:endParaRPr lang="en-US" sz="2400" b="1" dirty="0"/>
          </a:p>
        </p:txBody>
      </p:sp>
      <p:sp>
        <p:nvSpPr>
          <p:cNvPr id="12" name="TextBox 11"/>
          <p:cNvSpPr txBox="1"/>
          <p:nvPr/>
        </p:nvSpPr>
        <p:spPr>
          <a:xfrm>
            <a:off x="7059731" y="6932830"/>
            <a:ext cx="1172116" cy="646331"/>
          </a:xfrm>
          <a:prstGeom prst="rect">
            <a:avLst/>
          </a:prstGeom>
          <a:noFill/>
        </p:spPr>
        <p:txBody>
          <a:bodyPr wrap="none" rtlCol="0">
            <a:spAutoFit/>
          </a:bodyPr>
          <a:lstStyle/>
          <a:p>
            <a:pPr algn="ctr"/>
            <a:r>
              <a:rPr lang="pl-PL" dirty="0" smtClean="0"/>
              <a:t>Trial:</a:t>
            </a:r>
            <a:br>
              <a:rPr lang="pl-PL" dirty="0" smtClean="0"/>
            </a:br>
            <a:r>
              <a:rPr lang="pl-PL" dirty="0" smtClean="0"/>
              <a:t>1 out of 30</a:t>
            </a:r>
            <a:endParaRPr lang="en-US" dirty="0"/>
          </a:p>
        </p:txBody>
      </p:sp>
      <p:sp>
        <p:nvSpPr>
          <p:cNvPr id="13" name="Oval 12"/>
          <p:cNvSpPr/>
          <p:nvPr/>
        </p:nvSpPr>
        <p:spPr>
          <a:xfrm>
            <a:off x="9810973" y="3033549"/>
            <a:ext cx="1749937" cy="1749937"/>
          </a:xfrm>
          <a:prstGeom prst="ellipse">
            <a:avLst/>
          </a:prstGeom>
          <a:solidFill>
            <a:schemeClr val="tx2"/>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sp>
      <p:sp>
        <p:nvSpPr>
          <p:cNvPr id="14" name="Rectangle 13" descr="Stopwatch"/>
          <p:cNvSpPr/>
          <p:nvPr/>
        </p:nvSpPr>
        <p:spPr>
          <a:xfrm>
            <a:off x="10183911" y="3406486"/>
            <a:ext cx="1004062" cy="1004062"/>
          </a:xfrm>
          <a:prstGeom prst="rect">
            <a:avLst/>
          </a:prstGeom>
          <a:blipFill>
            <a:blip r:embed="rId4">
              <a:extLst>
                <a:ext uri="{28A0092B-C50C-407E-A947-70E740481C1C}">
                  <a14:useLocalDpi xmlns:a14="http://schemas.microsoft.com/office/drawing/2010/main" val="0"/>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5" name="TextBox 14"/>
          <p:cNvSpPr txBox="1"/>
          <p:nvPr/>
        </p:nvSpPr>
        <p:spPr>
          <a:xfrm>
            <a:off x="10073433" y="4787091"/>
            <a:ext cx="1225015" cy="369332"/>
          </a:xfrm>
          <a:prstGeom prst="rect">
            <a:avLst/>
          </a:prstGeom>
          <a:noFill/>
        </p:spPr>
        <p:txBody>
          <a:bodyPr wrap="none" rtlCol="0">
            <a:spAutoFit/>
          </a:bodyPr>
          <a:lstStyle/>
          <a:p>
            <a:r>
              <a:rPr lang="pl-PL" dirty="0" smtClean="0"/>
              <a:t>10 seconds</a:t>
            </a:r>
            <a:endParaRPr lang="en-US"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200" dirty="0" smtClean="0"/>
              <a:t>Cross-population psychometric function</a:t>
            </a:r>
            <a:endParaRPr lang="en-US" sz="3200"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8606" y="1948685"/>
            <a:ext cx="7759155" cy="4071115"/>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606" y="1948685"/>
            <a:ext cx="7759155" cy="407111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4505" y="1948685"/>
            <a:ext cx="7763256" cy="4072199"/>
          </a:xfrm>
          <a:prstGeom prst="rect">
            <a:avLst/>
          </a:prstGeom>
        </p:spPr>
      </p:pic>
      <p:sp>
        <p:nvSpPr>
          <p:cNvPr id="2" name="Title 1"/>
          <p:cNvSpPr>
            <a:spLocks noGrp="1"/>
          </p:cNvSpPr>
          <p:nvPr>
            <p:ph type="title"/>
          </p:nvPr>
        </p:nvSpPr>
        <p:spPr/>
        <p:txBody>
          <a:bodyPr>
            <a:normAutofit/>
          </a:bodyPr>
          <a:lstStyle/>
          <a:p>
            <a:r>
              <a:rPr lang="pl-PL" sz="3200" dirty="0" smtClean="0"/>
              <a:t>Cross-population psychometric function</a:t>
            </a:r>
            <a:endParaRPr lang="en-US" sz="3200" dirty="0"/>
          </a:p>
        </p:txBody>
      </p:sp>
      <p:sp>
        <p:nvSpPr>
          <p:cNvPr id="3" name="5-Point Star 2"/>
          <p:cNvSpPr/>
          <p:nvPr/>
        </p:nvSpPr>
        <p:spPr>
          <a:xfrm>
            <a:off x="4337050"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800600"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4912664"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4925364"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5050128"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215228"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5215228"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5584369" y="5361636"/>
            <a:ext cx="124764" cy="124764"/>
          </a:xfrm>
          <a:prstGeom prst="star5">
            <a:avLst/>
          </a:prstGeom>
          <a:solidFill>
            <a:srgbClr val="1F77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505" y="1947617"/>
            <a:ext cx="7763256" cy="4073267"/>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505" y="1947616"/>
            <a:ext cx="7763256" cy="407326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 calcmode="lin" valueType="num">
                                      <p:cBhvr>
                                        <p:cTn id="9" dur="300" fill="hold"/>
                                        <p:tgtEl>
                                          <p:spTgt spid="3"/>
                                        </p:tgtEl>
                                        <p:attrNameLst>
                                          <p:attrName>style.rotation</p:attrName>
                                        </p:attrNameLst>
                                      </p:cBhvr>
                                      <p:tavLst>
                                        <p:tav tm="0">
                                          <p:val>
                                            <p:fltVal val="90"/>
                                          </p:val>
                                        </p:tav>
                                        <p:tav tm="100000">
                                          <p:val>
                                            <p:fltVal val="0"/>
                                          </p:val>
                                        </p:tav>
                                      </p:tavLst>
                                    </p:anim>
                                    <p:animEffect transition="in" filter="fade">
                                      <p:cBhvr>
                                        <p:cTn id="10" dur="300"/>
                                        <p:tgtEl>
                                          <p:spTgt spid="3"/>
                                        </p:tgtEl>
                                      </p:cBhvr>
                                    </p:animEffect>
                                  </p:childTnLst>
                                </p:cTn>
                              </p:par>
                            </p:childTnLst>
                          </p:cTn>
                        </p:par>
                        <p:par>
                          <p:cTn id="11" fill="hold">
                            <p:stCondLst>
                              <p:cond delay="5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300" fill="hold"/>
                                        <p:tgtEl>
                                          <p:spTgt spid="7"/>
                                        </p:tgtEl>
                                        <p:attrNameLst>
                                          <p:attrName>ppt_w</p:attrName>
                                        </p:attrNameLst>
                                      </p:cBhvr>
                                      <p:tavLst>
                                        <p:tav tm="0">
                                          <p:val>
                                            <p:fltVal val="0"/>
                                          </p:val>
                                        </p:tav>
                                        <p:tav tm="100000">
                                          <p:val>
                                            <p:strVal val="#ppt_w"/>
                                          </p:val>
                                        </p:tav>
                                      </p:tavLst>
                                    </p:anim>
                                    <p:anim calcmode="lin" valueType="num">
                                      <p:cBhvr>
                                        <p:cTn id="15" dur="300" fill="hold"/>
                                        <p:tgtEl>
                                          <p:spTgt spid="7"/>
                                        </p:tgtEl>
                                        <p:attrNameLst>
                                          <p:attrName>ppt_h</p:attrName>
                                        </p:attrNameLst>
                                      </p:cBhvr>
                                      <p:tavLst>
                                        <p:tav tm="0">
                                          <p:val>
                                            <p:fltVal val="0"/>
                                          </p:val>
                                        </p:tav>
                                        <p:tav tm="100000">
                                          <p:val>
                                            <p:strVal val="#ppt_h"/>
                                          </p:val>
                                        </p:tav>
                                      </p:tavLst>
                                    </p:anim>
                                    <p:anim calcmode="lin" valueType="num">
                                      <p:cBhvr>
                                        <p:cTn id="16" dur="300" fill="hold"/>
                                        <p:tgtEl>
                                          <p:spTgt spid="7"/>
                                        </p:tgtEl>
                                        <p:attrNameLst>
                                          <p:attrName>style.rotation</p:attrName>
                                        </p:attrNameLst>
                                      </p:cBhvr>
                                      <p:tavLst>
                                        <p:tav tm="0">
                                          <p:val>
                                            <p:fltVal val="90"/>
                                          </p:val>
                                        </p:tav>
                                        <p:tav tm="100000">
                                          <p:val>
                                            <p:fltVal val="0"/>
                                          </p:val>
                                        </p:tav>
                                      </p:tavLst>
                                    </p:anim>
                                    <p:animEffect transition="in" filter="fade">
                                      <p:cBhvr>
                                        <p:cTn id="17" dur="300"/>
                                        <p:tgtEl>
                                          <p:spTgt spid="7"/>
                                        </p:tgtEl>
                                      </p:cBhvr>
                                    </p:animEffect>
                                  </p:childTnLst>
                                </p:cTn>
                              </p:par>
                            </p:childTnLst>
                          </p:cTn>
                        </p:par>
                        <p:par>
                          <p:cTn id="18" fill="hold">
                            <p:stCondLst>
                              <p:cond delay="1000"/>
                            </p:stCondLst>
                            <p:childTnLst>
                              <p:par>
                                <p:cTn id="19" presetID="3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300" fill="hold"/>
                                        <p:tgtEl>
                                          <p:spTgt spid="8"/>
                                        </p:tgtEl>
                                        <p:attrNameLst>
                                          <p:attrName>ppt_w</p:attrName>
                                        </p:attrNameLst>
                                      </p:cBhvr>
                                      <p:tavLst>
                                        <p:tav tm="0">
                                          <p:val>
                                            <p:fltVal val="0"/>
                                          </p:val>
                                        </p:tav>
                                        <p:tav tm="100000">
                                          <p:val>
                                            <p:strVal val="#ppt_w"/>
                                          </p:val>
                                        </p:tav>
                                      </p:tavLst>
                                    </p:anim>
                                    <p:anim calcmode="lin" valueType="num">
                                      <p:cBhvr>
                                        <p:cTn id="22" dur="300" fill="hold"/>
                                        <p:tgtEl>
                                          <p:spTgt spid="8"/>
                                        </p:tgtEl>
                                        <p:attrNameLst>
                                          <p:attrName>ppt_h</p:attrName>
                                        </p:attrNameLst>
                                      </p:cBhvr>
                                      <p:tavLst>
                                        <p:tav tm="0">
                                          <p:val>
                                            <p:fltVal val="0"/>
                                          </p:val>
                                        </p:tav>
                                        <p:tav tm="100000">
                                          <p:val>
                                            <p:strVal val="#ppt_h"/>
                                          </p:val>
                                        </p:tav>
                                      </p:tavLst>
                                    </p:anim>
                                    <p:anim calcmode="lin" valueType="num">
                                      <p:cBhvr>
                                        <p:cTn id="23" dur="300" fill="hold"/>
                                        <p:tgtEl>
                                          <p:spTgt spid="8"/>
                                        </p:tgtEl>
                                        <p:attrNameLst>
                                          <p:attrName>style.rotation</p:attrName>
                                        </p:attrNameLst>
                                      </p:cBhvr>
                                      <p:tavLst>
                                        <p:tav tm="0">
                                          <p:val>
                                            <p:fltVal val="90"/>
                                          </p:val>
                                        </p:tav>
                                        <p:tav tm="100000">
                                          <p:val>
                                            <p:fltVal val="0"/>
                                          </p:val>
                                        </p:tav>
                                      </p:tavLst>
                                    </p:anim>
                                    <p:animEffect transition="in" filter="fade">
                                      <p:cBhvr>
                                        <p:cTn id="24" dur="300"/>
                                        <p:tgtEl>
                                          <p:spTgt spid="8"/>
                                        </p:tgtEl>
                                      </p:cBhvr>
                                    </p:animEffect>
                                  </p:childTnLst>
                                </p:cTn>
                              </p:par>
                            </p:childTnLst>
                          </p:cTn>
                        </p:par>
                        <p:par>
                          <p:cTn id="25" fill="hold">
                            <p:stCondLst>
                              <p:cond delay="1500"/>
                            </p:stCondLst>
                            <p:childTnLst>
                              <p:par>
                                <p:cTn id="26" presetID="3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300" fill="hold"/>
                                        <p:tgtEl>
                                          <p:spTgt spid="9"/>
                                        </p:tgtEl>
                                        <p:attrNameLst>
                                          <p:attrName>ppt_w</p:attrName>
                                        </p:attrNameLst>
                                      </p:cBhvr>
                                      <p:tavLst>
                                        <p:tav tm="0">
                                          <p:val>
                                            <p:fltVal val="0"/>
                                          </p:val>
                                        </p:tav>
                                        <p:tav tm="100000">
                                          <p:val>
                                            <p:strVal val="#ppt_w"/>
                                          </p:val>
                                        </p:tav>
                                      </p:tavLst>
                                    </p:anim>
                                    <p:anim calcmode="lin" valueType="num">
                                      <p:cBhvr>
                                        <p:cTn id="29" dur="300" fill="hold"/>
                                        <p:tgtEl>
                                          <p:spTgt spid="9"/>
                                        </p:tgtEl>
                                        <p:attrNameLst>
                                          <p:attrName>ppt_h</p:attrName>
                                        </p:attrNameLst>
                                      </p:cBhvr>
                                      <p:tavLst>
                                        <p:tav tm="0">
                                          <p:val>
                                            <p:fltVal val="0"/>
                                          </p:val>
                                        </p:tav>
                                        <p:tav tm="100000">
                                          <p:val>
                                            <p:strVal val="#ppt_h"/>
                                          </p:val>
                                        </p:tav>
                                      </p:tavLst>
                                    </p:anim>
                                    <p:anim calcmode="lin" valueType="num">
                                      <p:cBhvr>
                                        <p:cTn id="30" dur="300" fill="hold"/>
                                        <p:tgtEl>
                                          <p:spTgt spid="9"/>
                                        </p:tgtEl>
                                        <p:attrNameLst>
                                          <p:attrName>style.rotation</p:attrName>
                                        </p:attrNameLst>
                                      </p:cBhvr>
                                      <p:tavLst>
                                        <p:tav tm="0">
                                          <p:val>
                                            <p:fltVal val="90"/>
                                          </p:val>
                                        </p:tav>
                                        <p:tav tm="100000">
                                          <p:val>
                                            <p:fltVal val="0"/>
                                          </p:val>
                                        </p:tav>
                                      </p:tavLst>
                                    </p:anim>
                                    <p:animEffect transition="in" filter="fade">
                                      <p:cBhvr>
                                        <p:cTn id="31" dur="300"/>
                                        <p:tgtEl>
                                          <p:spTgt spid="9"/>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300" fill="hold"/>
                                        <p:tgtEl>
                                          <p:spTgt spid="10"/>
                                        </p:tgtEl>
                                        <p:attrNameLst>
                                          <p:attrName>ppt_w</p:attrName>
                                        </p:attrNameLst>
                                      </p:cBhvr>
                                      <p:tavLst>
                                        <p:tav tm="0">
                                          <p:val>
                                            <p:fltVal val="0"/>
                                          </p:val>
                                        </p:tav>
                                        <p:tav tm="100000">
                                          <p:val>
                                            <p:strVal val="#ppt_w"/>
                                          </p:val>
                                        </p:tav>
                                      </p:tavLst>
                                    </p:anim>
                                    <p:anim calcmode="lin" valueType="num">
                                      <p:cBhvr>
                                        <p:cTn id="36" dur="300" fill="hold"/>
                                        <p:tgtEl>
                                          <p:spTgt spid="10"/>
                                        </p:tgtEl>
                                        <p:attrNameLst>
                                          <p:attrName>ppt_h</p:attrName>
                                        </p:attrNameLst>
                                      </p:cBhvr>
                                      <p:tavLst>
                                        <p:tav tm="0">
                                          <p:val>
                                            <p:fltVal val="0"/>
                                          </p:val>
                                        </p:tav>
                                        <p:tav tm="100000">
                                          <p:val>
                                            <p:strVal val="#ppt_h"/>
                                          </p:val>
                                        </p:tav>
                                      </p:tavLst>
                                    </p:anim>
                                    <p:anim calcmode="lin" valueType="num">
                                      <p:cBhvr>
                                        <p:cTn id="37" dur="300" fill="hold"/>
                                        <p:tgtEl>
                                          <p:spTgt spid="10"/>
                                        </p:tgtEl>
                                        <p:attrNameLst>
                                          <p:attrName>style.rotation</p:attrName>
                                        </p:attrNameLst>
                                      </p:cBhvr>
                                      <p:tavLst>
                                        <p:tav tm="0">
                                          <p:val>
                                            <p:fltVal val="90"/>
                                          </p:val>
                                        </p:tav>
                                        <p:tav tm="100000">
                                          <p:val>
                                            <p:fltVal val="0"/>
                                          </p:val>
                                        </p:tav>
                                      </p:tavLst>
                                    </p:anim>
                                    <p:animEffect transition="in" filter="fade">
                                      <p:cBhvr>
                                        <p:cTn id="38" dur="300"/>
                                        <p:tgtEl>
                                          <p:spTgt spid="10"/>
                                        </p:tgtEl>
                                      </p:cBhvr>
                                    </p:animEffect>
                                  </p:childTnLst>
                                </p:cTn>
                              </p:par>
                            </p:childTnLst>
                          </p:cTn>
                        </p:par>
                        <p:par>
                          <p:cTn id="39" fill="hold">
                            <p:stCondLst>
                              <p:cond delay="2500"/>
                            </p:stCondLst>
                            <p:childTnLst>
                              <p:par>
                                <p:cTn id="40" presetID="3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300" fill="hold"/>
                                        <p:tgtEl>
                                          <p:spTgt spid="11"/>
                                        </p:tgtEl>
                                        <p:attrNameLst>
                                          <p:attrName>ppt_w</p:attrName>
                                        </p:attrNameLst>
                                      </p:cBhvr>
                                      <p:tavLst>
                                        <p:tav tm="0">
                                          <p:val>
                                            <p:fltVal val="0"/>
                                          </p:val>
                                        </p:tav>
                                        <p:tav tm="100000">
                                          <p:val>
                                            <p:strVal val="#ppt_w"/>
                                          </p:val>
                                        </p:tav>
                                      </p:tavLst>
                                    </p:anim>
                                    <p:anim calcmode="lin" valueType="num">
                                      <p:cBhvr>
                                        <p:cTn id="43" dur="300" fill="hold"/>
                                        <p:tgtEl>
                                          <p:spTgt spid="11"/>
                                        </p:tgtEl>
                                        <p:attrNameLst>
                                          <p:attrName>ppt_h</p:attrName>
                                        </p:attrNameLst>
                                      </p:cBhvr>
                                      <p:tavLst>
                                        <p:tav tm="0">
                                          <p:val>
                                            <p:fltVal val="0"/>
                                          </p:val>
                                        </p:tav>
                                        <p:tav tm="100000">
                                          <p:val>
                                            <p:strVal val="#ppt_h"/>
                                          </p:val>
                                        </p:tav>
                                      </p:tavLst>
                                    </p:anim>
                                    <p:anim calcmode="lin" valueType="num">
                                      <p:cBhvr>
                                        <p:cTn id="44" dur="300" fill="hold"/>
                                        <p:tgtEl>
                                          <p:spTgt spid="11"/>
                                        </p:tgtEl>
                                        <p:attrNameLst>
                                          <p:attrName>style.rotation</p:attrName>
                                        </p:attrNameLst>
                                      </p:cBhvr>
                                      <p:tavLst>
                                        <p:tav tm="0">
                                          <p:val>
                                            <p:fltVal val="90"/>
                                          </p:val>
                                        </p:tav>
                                        <p:tav tm="100000">
                                          <p:val>
                                            <p:fltVal val="0"/>
                                          </p:val>
                                        </p:tav>
                                      </p:tavLst>
                                    </p:anim>
                                    <p:animEffect transition="in" filter="fade">
                                      <p:cBhvr>
                                        <p:cTn id="45" dur="300"/>
                                        <p:tgtEl>
                                          <p:spTgt spid="11"/>
                                        </p:tgtEl>
                                      </p:cBhvr>
                                    </p:animEffect>
                                  </p:childTnLst>
                                </p:cTn>
                              </p:par>
                            </p:childTnLst>
                          </p:cTn>
                        </p:par>
                        <p:par>
                          <p:cTn id="46" fill="hold">
                            <p:stCondLst>
                              <p:cond delay="3000"/>
                            </p:stCondLst>
                            <p:childTnLst>
                              <p:par>
                                <p:cTn id="47" presetID="31"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300" fill="hold"/>
                                        <p:tgtEl>
                                          <p:spTgt spid="12"/>
                                        </p:tgtEl>
                                        <p:attrNameLst>
                                          <p:attrName>ppt_w</p:attrName>
                                        </p:attrNameLst>
                                      </p:cBhvr>
                                      <p:tavLst>
                                        <p:tav tm="0">
                                          <p:val>
                                            <p:fltVal val="0"/>
                                          </p:val>
                                        </p:tav>
                                        <p:tav tm="100000">
                                          <p:val>
                                            <p:strVal val="#ppt_w"/>
                                          </p:val>
                                        </p:tav>
                                      </p:tavLst>
                                    </p:anim>
                                    <p:anim calcmode="lin" valueType="num">
                                      <p:cBhvr>
                                        <p:cTn id="50" dur="300" fill="hold"/>
                                        <p:tgtEl>
                                          <p:spTgt spid="12"/>
                                        </p:tgtEl>
                                        <p:attrNameLst>
                                          <p:attrName>ppt_h</p:attrName>
                                        </p:attrNameLst>
                                      </p:cBhvr>
                                      <p:tavLst>
                                        <p:tav tm="0">
                                          <p:val>
                                            <p:fltVal val="0"/>
                                          </p:val>
                                        </p:tav>
                                        <p:tav tm="100000">
                                          <p:val>
                                            <p:strVal val="#ppt_h"/>
                                          </p:val>
                                        </p:tav>
                                      </p:tavLst>
                                    </p:anim>
                                    <p:anim calcmode="lin" valueType="num">
                                      <p:cBhvr>
                                        <p:cTn id="51" dur="300" fill="hold"/>
                                        <p:tgtEl>
                                          <p:spTgt spid="12"/>
                                        </p:tgtEl>
                                        <p:attrNameLst>
                                          <p:attrName>style.rotation</p:attrName>
                                        </p:attrNameLst>
                                      </p:cBhvr>
                                      <p:tavLst>
                                        <p:tav tm="0">
                                          <p:val>
                                            <p:fltVal val="90"/>
                                          </p:val>
                                        </p:tav>
                                        <p:tav tm="100000">
                                          <p:val>
                                            <p:fltVal val="0"/>
                                          </p:val>
                                        </p:tav>
                                      </p:tavLst>
                                    </p:anim>
                                    <p:animEffect transition="in" filter="fade">
                                      <p:cBhvr>
                                        <p:cTn id="52" dur="300"/>
                                        <p:tgtEl>
                                          <p:spTgt spid="12"/>
                                        </p:tgtEl>
                                      </p:cBhvr>
                                    </p:animEffect>
                                  </p:childTnLst>
                                </p:cTn>
                              </p:par>
                            </p:childTnLst>
                          </p:cTn>
                        </p:par>
                        <p:par>
                          <p:cTn id="53" fill="hold">
                            <p:stCondLst>
                              <p:cond delay="3500"/>
                            </p:stCondLst>
                            <p:childTnLst>
                              <p:par>
                                <p:cTn id="54" presetID="3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300" fill="hold"/>
                                        <p:tgtEl>
                                          <p:spTgt spid="13"/>
                                        </p:tgtEl>
                                        <p:attrNameLst>
                                          <p:attrName>ppt_w</p:attrName>
                                        </p:attrNameLst>
                                      </p:cBhvr>
                                      <p:tavLst>
                                        <p:tav tm="0">
                                          <p:val>
                                            <p:fltVal val="0"/>
                                          </p:val>
                                        </p:tav>
                                        <p:tav tm="100000">
                                          <p:val>
                                            <p:strVal val="#ppt_w"/>
                                          </p:val>
                                        </p:tav>
                                      </p:tavLst>
                                    </p:anim>
                                    <p:anim calcmode="lin" valueType="num">
                                      <p:cBhvr>
                                        <p:cTn id="57" dur="300" fill="hold"/>
                                        <p:tgtEl>
                                          <p:spTgt spid="13"/>
                                        </p:tgtEl>
                                        <p:attrNameLst>
                                          <p:attrName>ppt_h</p:attrName>
                                        </p:attrNameLst>
                                      </p:cBhvr>
                                      <p:tavLst>
                                        <p:tav tm="0">
                                          <p:val>
                                            <p:fltVal val="0"/>
                                          </p:val>
                                        </p:tav>
                                        <p:tav tm="100000">
                                          <p:val>
                                            <p:strVal val="#ppt_h"/>
                                          </p:val>
                                        </p:tav>
                                      </p:tavLst>
                                    </p:anim>
                                    <p:anim calcmode="lin" valueType="num">
                                      <p:cBhvr>
                                        <p:cTn id="58" dur="300" fill="hold"/>
                                        <p:tgtEl>
                                          <p:spTgt spid="13"/>
                                        </p:tgtEl>
                                        <p:attrNameLst>
                                          <p:attrName>style.rotation</p:attrName>
                                        </p:attrNameLst>
                                      </p:cBhvr>
                                      <p:tavLst>
                                        <p:tav tm="0">
                                          <p:val>
                                            <p:fltVal val="90"/>
                                          </p:val>
                                        </p:tav>
                                        <p:tav tm="100000">
                                          <p:val>
                                            <p:fltVal val="0"/>
                                          </p:val>
                                        </p:tav>
                                      </p:tavLst>
                                    </p:anim>
                                    <p:animEffect transition="in" filter="fade">
                                      <p:cBhvr>
                                        <p:cTn id="59" dur="3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grpId="1" nodeType="clickEffect">
                                  <p:stCondLst>
                                    <p:cond delay="0"/>
                                  </p:stCondLst>
                                  <p:childTnLst>
                                    <p:animMotion origin="layout" path="M 2.70833E-6 -7.40741E-7 L 2.70833E-6 -0.48426 " pathEditMode="relative" rAng="0" ptsTypes="AA">
                                      <p:cBhvr>
                                        <p:cTn id="63" dur="200" fill="hold"/>
                                        <p:tgtEl>
                                          <p:spTgt spid="3"/>
                                        </p:tgtEl>
                                        <p:attrNameLst>
                                          <p:attrName>ppt_x</p:attrName>
                                          <p:attrName>ppt_y</p:attrName>
                                        </p:attrNameLst>
                                      </p:cBhvr>
                                      <p:rCtr x="0" y="-24213"/>
                                    </p:animMotion>
                                  </p:childTnLst>
                                </p:cTn>
                              </p:par>
                            </p:childTnLst>
                          </p:cTn>
                        </p:par>
                        <p:par>
                          <p:cTn id="64" fill="hold">
                            <p:stCondLst>
                              <p:cond delay="500"/>
                            </p:stCondLst>
                            <p:childTnLst>
                              <p:par>
                                <p:cTn id="65" presetID="64" presetClass="path" presetSubtype="0" accel="50000" decel="50000" fill="hold" grpId="1" nodeType="afterEffect">
                                  <p:stCondLst>
                                    <p:cond delay="0"/>
                                  </p:stCondLst>
                                  <p:childTnLst>
                                    <p:animMotion origin="layout" path="M 1.875E-6 -7.40741E-7 L 1.875E-6 -0.42593 " pathEditMode="relative" rAng="0" ptsTypes="AA">
                                      <p:cBhvr>
                                        <p:cTn id="66" dur="200" fill="hold"/>
                                        <p:tgtEl>
                                          <p:spTgt spid="7"/>
                                        </p:tgtEl>
                                        <p:attrNameLst>
                                          <p:attrName>ppt_x</p:attrName>
                                          <p:attrName>ppt_y</p:attrName>
                                        </p:attrNameLst>
                                      </p:cBhvr>
                                      <p:rCtr x="0" y="-21296"/>
                                    </p:animMotion>
                                  </p:childTnLst>
                                </p:cTn>
                              </p:par>
                            </p:childTnLst>
                          </p:cTn>
                        </p:par>
                        <p:par>
                          <p:cTn id="67" fill="hold">
                            <p:stCondLst>
                              <p:cond delay="1000"/>
                            </p:stCondLst>
                            <p:childTnLst>
                              <p:par>
                                <p:cTn id="68" presetID="64" presetClass="path" presetSubtype="0" accel="50000" decel="50000" fill="hold" grpId="1" nodeType="afterEffect">
                                  <p:stCondLst>
                                    <p:cond delay="0"/>
                                  </p:stCondLst>
                                  <p:childTnLst>
                                    <p:animMotion origin="layout" path="M -2.91667E-6 -7.40741E-7 L -2.91667E-6 -0.36852 " pathEditMode="relative" rAng="0" ptsTypes="AA">
                                      <p:cBhvr>
                                        <p:cTn id="69" dur="200" fill="hold"/>
                                        <p:tgtEl>
                                          <p:spTgt spid="8"/>
                                        </p:tgtEl>
                                        <p:attrNameLst>
                                          <p:attrName>ppt_x</p:attrName>
                                          <p:attrName>ppt_y</p:attrName>
                                        </p:attrNameLst>
                                      </p:cBhvr>
                                      <p:rCtr x="0" y="-18426"/>
                                    </p:animMotion>
                                  </p:childTnLst>
                                </p:cTn>
                              </p:par>
                            </p:childTnLst>
                          </p:cTn>
                        </p:par>
                        <p:par>
                          <p:cTn id="70" fill="hold">
                            <p:stCondLst>
                              <p:cond delay="1500"/>
                            </p:stCondLst>
                            <p:childTnLst>
                              <p:par>
                                <p:cTn id="71" presetID="64" presetClass="path" presetSubtype="0" accel="50000" decel="50000" fill="hold" grpId="1" nodeType="afterEffect">
                                  <p:stCondLst>
                                    <p:cond delay="0"/>
                                  </p:stCondLst>
                                  <p:childTnLst>
                                    <p:animMotion origin="layout" path="M -4.58333E-6 -7.40741E-7 L -4.58333E-6 -0.31111 " pathEditMode="relative" rAng="0" ptsTypes="AA">
                                      <p:cBhvr>
                                        <p:cTn id="72" dur="200" fill="hold"/>
                                        <p:tgtEl>
                                          <p:spTgt spid="9"/>
                                        </p:tgtEl>
                                        <p:attrNameLst>
                                          <p:attrName>ppt_x</p:attrName>
                                          <p:attrName>ppt_y</p:attrName>
                                        </p:attrNameLst>
                                      </p:cBhvr>
                                      <p:rCtr x="0" y="-15556"/>
                                    </p:animMotion>
                                  </p:childTnLst>
                                </p:cTn>
                              </p:par>
                            </p:childTnLst>
                          </p:cTn>
                        </p:par>
                        <p:par>
                          <p:cTn id="73" fill="hold">
                            <p:stCondLst>
                              <p:cond delay="2000"/>
                            </p:stCondLst>
                            <p:childTnLst>
                              <p:par>
                                <p:cTn id="74" presetID="64" presetClass="path" presetSubtype="0" accel="50000" decel="50000" fill="hold" grpId="1" nodeType="afterEffect">
                                  <p:stCondLst>
                                    <p:cond delay="0"/>
                                  </p:stCondLst>
                                  <p:childTnLst>
                                    <p:animMotion origin="layout" path="M -8.33333E-7 -7.40741E-7 L -8.33333E-7 -0.25185 " pathEditMode="relative" rAng="0" ptsTypes="AA">
                                      <p:cBhvr>
                                        <p:cTn id="75" dur="200" fill="hold"/>
                                        <p:tgtEl>
                                          <p:spTgt spid="10"/>
                                        </p:tgtEl>
                                        <p:attrNameLst>
                                          <p:attrName>ppt_x</p:attrName>
                                          <p:attrName>ppt_y</p:attrName>
                                        </p:attrNameLst>
                                      </p:cBhvr>
                                      <p:rCtr x="0" y="-12593"/>
                                    </p:animMotion>
                                  </p:childTnLst>
                                </p:cTn>
                              </p:par>
                            </p:childTnLst>
                          </p:cTn>
                        </p:par>
                        <p:par>
                          <p:cTn id="76" fill="hold">
                            <p:stCondLst>
                              <p:cond delay="2500"/>
                            </p:stCondLst>
                            <p:childTnLst>
                              <p:par>
                                <p:cTn id="77" presetID="64" presetClass="path" presetSubtype="0" accel="50000" decel="50000" fill="hold" grpId="1" nodeType="afterEffect">
                                  <p:stCondLst>
                                    <p:cond delay="0"/>
                                  </p:stCondLst>
                                  <p:childTnLst>
                                    <p:animMotion origin="layout" path="M -2.5E-6 -7.40741E-7 L -2.5E-6 -0.19537 " pathEditMode="relative" rAng="0" ptsTypes="AA">
                                      <p:cBhvr>
                                        <p:cTn id="78" dur="200" fill="hold"/>
                                        <p:tgtEl>
                                          <p:spTgt spid="12"/>
                                        </p:tgtEl>
                                        <p:attrNameLst>
                                          <p:attrName>ppt_x</p:attrName>
                                          <p:attrName>ppt_y</p:attrName>
                                        </p:attrNameLst>
                                      </p:cBhvr>
                                      <p:rCtr x="0" y="-9769"/>
                                    </p:animMotion>
                                  </p:childTnLst>
                                </p:cTn>
                              </p:par>
                            </p:childTnLst>
                          </p:cTn>
                        </p:par>
                        <p:par>
                          <p:cTn id="79" fill="hold">
                            <p:stCondLst>
                              <p:cond delay="3000"/>
                            </p:stCondLst>
                            <p:childTnLst>
                              <p:par>
                                <p:cTn id="80" presetID="64" presetClass="path" presetSubtype="0" accel="50000" decel="50000" fill="hold" grpId="1" nodeType="afterEffect">
                                  <p:stCondLst>
                                    <p:cond delay="0"/>
                                  </p:stCondLst>
                                  <p:childTnLst>
                                    <p:animMotion origin="layout" path="M -2.5E-6 -7.40741E-7 L -2.5E-6 -0.13704 " pathEditMode="relative" rAng="0" ptsTypes="AA">
                                      <p:cBhvr>
                                        <p:cTn id="81" dur="200" fill="hold"/>
                                        <p:tgtEl>
                                          <p:spTgt spid="11"/>
                                        </p:tgtEl>
                                        <p:attrNameLst>
                                          <p:attrName>ppt_x</p:attrName>
                                          <p:attrName>ppt_y</p:attrName>
                                        </p:attrNameLst>
                                      </p:cBhvr>
                                      <p:rCtr x="0" y="-6852"/>
                                    </p:animMotion>
                                  </p:childTnLst>
                                </p:cTn>
                              </p:par>
                            </p:childTnLst>
                          </p:cTn>
                        </p:par>
                        <p:par>
                          <p:cTn id="82" fill="hold">
                            <p:stCondLst>
                              <p:cond delay="3500"/>
                            </p:stCondLst>
                            <p:childTnLst>
                              <p:par>
                                <p:cTn id="83" presetID="64" presetClass="path" presetSubtype="0" accel="50000" decel="50000" fill="hold" grpId="1" nodeType="afterEffect">
                                  <p:stCondLst>
                                    <p:cond delay="0"/>
                                  </p:stCondLst>
                                  <p:childTnLst>
                                    <p:animMotion origin="layout" path="M -1.04167E-6 -7.40741E-7 L -1.04167E-6 -0.08055 " pathEditMode="relative" rAng="0" ptsTypes="AA">
                                      <p:cBhvr>
                                        <p:cTn id="84" dur="200" fill="hold"/>
                                        <p:tgtEl>
                                          <p:spTgt spid="13"/>
                                        </p:tgtEl>
                                        <p:attrNameLst>
                                          <p:attrName>ppt_x</p:attrName>
                                          <p:attrName>ppt_y</p:attrName>
                                        </p:attrNameLst>
                                      </p:cBhvr>
                                      <p:rCtr x="0" y="-4028"/>
                                    </p:animMotion>
                                  </p:childTnLst>
                                </p:cTn>
                              </p:par>
                            </p:childTnLst>
                          </p:cTn>
                        </p:par>
                        <p:par>
                          <p:cTn id="85" fill="hold">
                            <p:stCondLst>
                              <p:cond delay="4000"/>
                            </p:stCondLst>
                            <p:childTnLst>
                              <p:par>
                                <p:cTn id="86" presetID="10" presetClass="exit" presetSubtype="0" fill="hold" grpId="2" nodeType="afterEffect">
                                  <p:stCondLst>
                                    <p:cond delay="0"/>
                                  </p:stCondLst>
                                  <p:childTnLst>
                                    <p:animEffect transition="out" filter="fade">
                                      <p:cBhvr>
                                        <p:cTn id="87" dur="500"/>
                                        <p:tgtEl>
                                          <p:spTgt spid="3"/>
                                        </p:tgtEl>
                                      </p:cBhvr>
                                    </p:animEffect>
                                    <p:set>
                                      <p:cBhvr>
                                        <p:cTn id="88" dur="1" fill="hold">
                                          <p:stCondLst>
                                            <p:cond delay="499"/>
                                          </p:stCondLst>
                                        </p:cTn>
                                        <p:tgtEl>
                                          <p:spTgt spid="3"/>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7"/>
                                        </p:tgtEl>
                                      </p:cBhvr>
                                    </p:animEffect>
                                    <p:set>
                                      <p:cBhvr>
                                        <p:cTn id="91" dur="1" fill="hold">
                                          <p:stCondLst>
                                            <p:cond delay="499"/>
                                          </p:stCondLst>
                                        </p:cTn>
                                        <p:tgtEl>
                                          <p:spTgt spid="7"/>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9"/>
                                        </p:tgtEl>
                                      </p:cBhvr>
                                    </p:animEffect>
                                    <p:set>
                                      <p:cBhvr>
                                        <p:cTn id="97" dur="1" fill="hold">
                                          <p:stCondLst>
                                            <p:cond delay="499"/>
                                          </p:stCondLst>
                                        </p:cTn>
                                        <p:tgtEl>
                                          <p:spTgt spid="9"/>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2"/>
                                        </p:tgtEl>
                                      </p:cBhvr>
                                    </p:animEffect>
                                    <p:set>
                                      <p:cBhvr>
                                        <p:cTn id="106" dur="1" fill="hold">
                                          <p:stCondLst>
                                            <p:cond delay="499"/>
                                          </p:stCondLst>
                                        </p:cTn>
                                        <p:tgtEl>
                                          <p:spTgt spid="12"/>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3"/>
                                        </p:tgtEl>
                                      </p:cBhvr>
                                    </p:animEffect>
                                    <p:set>
                                      <p:cBhvr>
                                        <p:cTn id="109" dur="1" fill="hold">
                                          <p:stCondLst>
                                            <p:cond delay="499"/>
                                          </p:stCondLst>
                                        </p:cTn>
                                        <p:tgtEl>
                                          <p:spTgt spid="13"/>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500"/>
                                        <p:tgtEl>
                                          <p:spTgt spid="14"/>
                                        </p:tgtEl>
                                      </p:cBhvr>
                                    </p:animEffect>
                                    <p:set>
                                      <p:cBhvr>
                                        <p:cTn id="112" dur="1" fill="hold">
                                          <p:stCondLst>
                                            <p:cond delay="499"/>
                                          </p:stCondLst>
                                        </p:cTn>
                                        <p:tgtEl>
                                          <p:spTgt spid="14"/>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Pipeline</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200" y="2662559"/>
            <a:ext cx="11023600" cy="242188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452" y="4029074"/>
            <a:ext cx="853823" cy="85382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5"/>
                                        </p:tgtEl>
                                        <p:attrNameLst>
                                          <p:attrName>r</p:attrName>
                                        </p:attrNameLst>
                                      </p:cBhvr>
                                    </p:animRot>
                                    <p:animRot by="-240000">
                                      <p:cBhvr>
                                        <p:cTn id="10" dur="600" fill="hold">
                                          <p:stCondLst>
                                            <p:cond delay="600"/>
                                          </p:stCondLst>
                                        </p:cTn>
                                        <p:tgtEl>
                                          <p:spTgt spid="5"/>
                                        </p:tgtEl>
                                        <p:attrNameLst>
                                          <p:attrName>r</p:attrName>
                                        </p:attrNameLst>
                                      </p:cBhvr>
                                    </p:animRot>
                                    <p:animRot by="240000">
                                      <p:cBhvr>
                                        <p:cTn id="11" dur="600" fill="hold">
                                          <p:stCondLst>
                                            <p:cond delay="1200"/>
                                          </p:stCondLst>
                                        </p:cTn>
                                        <p:tgtEl>
                                          <p:spTgt spid="5"/>
                                        </p:tgtEl>
                                        <p:attrNameLst>
                                          <p:attrName>r</p:attrName>
                                        </p:attrNameLst>
                                      </p:cBhvr>
                                    </p:animRot>
                                    <p:animRot by="-240000">
                                      <p:cBhvr>
                                        <p:cTn id="12" dur="600" fill="hold">
                                          <p:stCondLst>
                                            <p:cond delay="1800"/>
                                          </p:stCondLst>
                                        </p:cTn>
                                        <p:tgtEl>
                                          <p:spTgt spid="5"/>
                                        </p:tgtEl>
                                        <p:attrNameLst>
                                          <p:attrName>r</p:attrName>
                                        </p:attrNameLst>
                                      </p:cBhvr>
                                    </p:animRot>
                                    <p:animRot by="120000">
                                      <p:cBhvr>
                                        <p:cTn id="13"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63801" y="2278126"/>
            <a:ext cx="3360674" cy="3360674"/>
          </a:xfrm>
          <a:prstGeom prst="rect">
            <a:avLst/>
          </a:prstGeom>
        </p:spPr>
      </p:pic>
      <p:sp>
        <p:nvSpPr>
          <p:cNvPr id="2" name="Title 1"/>
          <p:cNvSpPr>
            <a:spLocks noGrp="1"/>
          </p:cNvSpPr>
          <p:nvPr>
            <p:ph type="title"/>
          </p:nvPr>
        </p:nvSpPr>
        <p:spPr/>
        <p:txBody>
          <a:bodyPr/>
          <a:lstStyle/>
          <a:p>
            <a:r>
              <a:rPr lang="pl-PL" dirty="0"/>
              <a:t>Finding optimal pooling</a:t>
            </a:r>
            <a:endParaRPr lang="en-US" dirty="0"/>
          </a:p>
        </p:txBody>
      </p:sp>
      <p:sp>
        <p:nvSpPr>
          <p:cNvPr id="8" name="TextBox 7"/>
          <p:cNvSpPr txBox="1"/>
          <p:nvPr/>
        </p:nvSpPr>
        <p:spPr>
          <a:xfrm>
            <a:off x="7112000" y="2870200"/>
            <a:ext cx="1992853" cy="1862048"/>
          </a:xfrm>
          <a:prstGeom prst="rect">
            <a:avLst/>
          </a:prstGeom>
          <a:noFill/>
        </p:spPr>
        <p:txBody>
          <a:bodyPr wrap="none" rtlCol="0">
            <a:spAutoFit/>
          </a:bodyPr>
          <a:lstStyle/>
          <a:p>
            <a:r>
              <a:rPr lang="pl-PL" sz="11500" dirty="0" smtClean="0"/>
              <a:t>1.0</a:t>
            </a:r>
            <a:endParaRPr lang="en-US" sz="11500" dirty="0"/>
          </a:p>
        </p:txBody>
      </p:sp>
      <p:cxnSp>
        <p:nvCxnSpPr>
          <p:cNvPr id="7" name="Straight Arrow Connector 6"/>
          <p:cNvCxnSpPr/>
          <p:nvPr/>
        </p:nvCxnSpPr>
        <p:spPr>
          <a:xfrm>
            <a:off x="5624062" y="3958463"/>
            <a:ext cx="10033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803900" y="2881959"/>
            <a:ext cx="579005" cy="1200329"/>
          </a:xfrm>
          <a:prstGeom prst="rect">
            <a:avLst/>
          </a:prstGeom>
          <a:noFill/>
        </p:spPr>
        <p:txBody>
          <a:bodyPr wrap="none" rtlCol="0">
            <a:spAutoFit/>
          </a:bodyPr>
          <a:lstStyle/>
          <a:p>
            <a:r>
              <a:rPr lang="pl-PL" sz="7200" dirty="0" smtClean="0"/>
              <a:t>?</a:t>
            </a:r>
            <a:endParaRPr lang="en-US" sz="7200" dirty="0"/>
          </a:p>
        </p:txBody>
      </p:sp>
      <p:sp>
        <p:nvSpPr>
          <p:cNvPr id="16" name="TextBox 15"/>
          <p:cNvSpPr txBox="1"/>
          <p:nvPr/>
        </p:nvSpPr>
        <p:spPr>
          <a:xfrm>
            <a:off x="5559442" y="4032597"/>
            <a:ext cx="1067920" cy="738664"/>
          </a:xfrm>
          <a:prstGeom prst="rect">
            <a:avLst/>
          </a:prstGeom>
          <a:noFill/>
        </p:spPr>
        <p:txBody>
          <a:bodyPr wrap="none" rtlCol="0">
            <a:spAutoFit/>
          </a:bodyPr>
          <a:lstStyle/>
          <a:p>
            <a:pPr algn="ctr"/>
            <a:r>
              <a:rPr lang="pl-PL" sz="1400" dirty="0" smtClean="0"/>
              <a:t>Max</a:t>
            </a:r>
            <a:br>
              <a:rPr lang="pl-PL" sz="1400" dirty="0" smtClean="0"/>
            </a:br>
            <a:r>
              <a:rPr lang="pl-PL" sz="1400" dirty="0" smtClean="0"/>
              <a:t>Percentile</a:t>
            </a:r>
            <a:br>
              <a:rPr lang="pl-PL" sz="1400" dirty="0" smtClean="0"/>
            </a:br>
            <a:r>
              <a:rPr lang="pl-PL" sz="1400" dirty="0" smtClean="0"/>
              <a:t>NN solution</a:t>
            </a:r>
            <a:endParaRPr lang="en-US" sz="1400" dirty="0"/>
          </a:p>
        </p:txBody>
      </p:sp>
      <p:sp>
        <p:nvSpPr>
          <p:cNvPr id="9" name="TextBox 8"/>
          <p:cNvSpPr txBox="1"/>
          <p:nvPr/>
        </p:nvSpPr>
        <p:spPr>
          <a:xfrm>
            <a:off x="5609539" y="3309255"/>
            <a:ext cx="1096064" cy="646331"/>
          </a:xfrm>
          <a:prstGeom prst="rect">
            <a:avLst/>
          </a:prstGeom>
          <a:noFill/>
        </p:spPr>
        <p:txBody>
          <a:bodyPr wrap="square" rtlCol="0">
            <a:spAutoFit/>
          </a:bodyPr>
          <a:lstStyle/>
          <a:p>
            <a:r>
              <a:rPr lang="pl-PL" sz="3600" dirty="0" smtClean="0"/>
              <a:t>Max</a:t>
            </a:r>
            <a:endParaRPr lang="en-US" sz="36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9"/>
                                        </p:tgtEl>
                                      </p:cBhvr>
                                    </p:animEffect>
                                    <p:anim calcmode="lin" valueType="num">
                                      <p:cBhvr>
                                        <p:cTn id="7" dur="1000"/>
                                        <p:tgtEl>
                                          <p:spTgt spid="9"/>
                                        </p:tgtEl>
                                        <p:attrNameLst>
                                          <p:attrName>ppt_x</p:attrName>
                                        </p:attrNameLst>
                                      </p:cBhvr>
                                      <p:tavLst>
                                        <p:tav tm="0">
                                          <p:val>
                                            <p:strVal val="ppt_x"/>
                                          </p:val>
                                        </p:tav>
                                        <p:tav tm="100000">
                                          <p:val>
                                            <p:strVal val="ppt_x"/>
                                          </p:val>
                                        </p:tav>
                                      </p:tavLst>
                                    </p:anim>
                                    <p:anim calcmode="lin" valueType="num">
                                      <p:cBhvr>
                                        <p:cTn id="8" dur="1000"/>
                                        <p:tgtEl>
                                          <p:spTgt spid="9"/>
                                        </p:tgtEl>
                                        <p:attrNameLst>
                                          <p:attrName>ppt_y</p:attrName>
                                        </p:attrNameLst>
                                      </p:cBhvr>
                                      <p:tavLst>
                                        <p:tav tm="0">
                                          <p:val>
                                            <p:strVal val="ppt_y"/>
                                          </p:val>
                                        </p:tav>
                                        <p:tav tm="100000">
                                          <p:val>
                                            <p:strVal val="ppt_y-.1"/>
                                          </p:val>
                                        </p:tav>
                                      </p:tavLst>
                                    </p:anim>
                                    <p:set>
                                      <p:cBhvr>
                                        <p:cTn id="9" dur="1" fill="hold">
                                          <p:stCondLst>
                                            <p:cond delay="999"/>
                                          </p:stCondLst>
                                        </p:cTn>
                                        <p:tgtEl>
                                          <p:spTgt spid="9"/>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Finding optimal </a:t>
            </a:r>
            <a:r>
              <a:rPr lang="pl-PL" dirty="0" smtClean="0"/>
              <a:t>pooling - RESULTS</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5334" y="1846566"/>
            <a:ext cx="7460338" cy="4351086"/>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245" y="4553893"/>
            <a:ext cx="473859" cy="47385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repeatCount="indefinite" fill="remove" nodeType="withEffect">
                                  <p:stCondLst>
                                    <p:cond delay="0"/>
                                  </p:stCondLst>
                                  <p:childTnLst>
                                    <p:animRot by="120000">
                                      <p:cBhvr>
                                        <p:cTn id="9" dur="300" fill="hold">
                                          <p:stCondLst>
                                            <p:cond delay="0"/>
                                          </p:stCondLst>
                                        </p:cTn>
                                        <p:tgtEl>
                                          <p:spTgt spid="5"/>
                                        </p:tgtEl>
                                        <p:attrNameLst>
                                          <p:attrName>r</p:attrName>
                                        </p:attrNameLst>
                                      </p:cBhvr>
                                    </p:animRot>
                                    <p:animRot by="-240000">
                                      <p:cBhvr>
                                        <p:cTn id="10" dur="600" fill="hold">
                                          <p:stCondLst>
                                            <p:cond delay="600"/>
                                          </p:stCondLst>
                                        </p:cTn>
                                        <p:tgtEl>
                                          <p:spTgt spid="5"/>
                                        </p:tgtEl>
                                        <p:attrNameLst>
                                          <p:attrName>r</p:attrName>
                                        </p:attrNameLst>
                                      </p:cBhvr>
                                    </p:animRot>
                                    <p:animRot by="240000">
                                      <p:cBhvr>
                                        <p:cTn id="11" dur="600" fill="hold">
                                          <p:stCondLst>
                                            <p:cond delay="1200"/>
                                          </p:stCondLst>
                                        </p:cTn>
                                        <p:tgtEl>
                                          <p:spTgt spid="5"/>
                                        </p:tgtEl>
                                        <p:attrNameLst>
                                          <p:attrName>r</p:attrName>
                                        </p:attrNameLst>
                                      </p:cBhvr>
                                    </p:animRot>
                                    <p:animRot by="-240000">
                                      <p:cBhvr>
                                        <p:cTn id="12" dur="600" fill="hold">
                                          <p:stCondLst>
                                            <p:cond delay="1800"/>
                                          </p:stCondLst>
                                        </p:cTn>
                                        <p:tgtEl>
                                          <p:spTgt spid="5"/>
                                        </p:tgtEl>
                                        <p:attrNameLst>
                                          <p:attrName>r</p:attrName>
                                        </p:attrNameLst>
                                      </p:cBhvr>
                                    </p:animRot>
                                    <p:animRot by="120000">
                                      <p:cBhvr>
                                        <p:cTn id="13"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Finding optimal pooling - Results</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56470" y="1814587"/>
            <a:ext cx="8587280" cy="4295626"/>
          </a:xfrm>
          <a:prstGeom prst="rect">
            <a:avLst/>
          </a:prstGeom>
        </p:spPr>
      </p:pic>
    </p:spTree>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Pipeline</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200" y="2662559"/>
            <a:ext cx="11023600" cy="242188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538" y="3437637"/>
            <a:ext cx="1042290" cy="101053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Visibility map adjustment</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2756" y="1923142"/>
            <a:ext cx="8793690" cy="4172858"/>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756" y="1923142"/>
            <a:ext cx="8793690" cy="417285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 Adjustment</a:t>
            </a:r>
            <a:endParaRPr lang="en-US"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61833" y="3905448"/>
            <a:ext cx="877368" cy="64431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702" y="2474893"/>
            <a:ext cx="10192514" cy="323729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681" y="2365165"/>
            <a:ext cx="1035886" cy="190821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489" y="3485815"/>
            <a:ext cx="1609511" cy="148361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4.375E-6 4.81481E-6 L 0.19415 4.81481E-6 " pathEditMode="relative" rAng="0" ptsTypes="AA">
                                      <p:cBhvr>
                                        <p:cTn id="11" dur="2000" fill="hold"/>
                                        <p:tgtEl>
                                          <p:spTgt spid="9"/>
                                        </p:tgtEl>
                                        <p:attrNameLst>
                                          <p:attrName>ppt_x</p:attrName>
                                          <p:attrName>ppt_y</p:attrName>
                                        </p:attrNameLst>
                                      </p:cBhvr>
                                      <p:rCtr x="9701"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...but usually poor performance</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65959" y="2056778"/>
            <a:ext cx="6858000" cy="3857625"/>
          </a:xfrm>
          <a:prstGeom prst="rect">
            <a:avLst/>
          </a:prstGeom>
        </p:spPr>
      </p:pic>
      <p:sp>
        <p:nvSpPr>
          <p:cNvPr id="9" name="TextBox 8"/>
          <p:cNvSpPr txBox="1"/>
          <p:nvPr/>
        </p:nvSpPr>
        <p:spPr>
          <a:xfrm>
            <a:off x="7635516" y="5914403"/>
            <a:ext cx="1981633" cy="246221"/>
          </a:xfrm>
          <a:prstGeom prst="rect">
            <a:avLst/>
          </a:prstGeom>
          <a:noFill/>
        </p:spPr>
        <p:txBody>
          <a:bodyPr wrap="none" rtlCol="0">
            <a:spAutoFit/>
          </a:bodyPr>
          <a:lstStyle/>
          <a:p>
            <a:pPr algn="r"/>
            <a:r>
              <a:rPr lang="en-US" sz="1000" dirty="0" smtClean="0"/>
              <a:t>© Sony Interactive Entertainment</a:t>
            </a:r>
            <a:endParaRPr lang="en-US" sz="1000" dirty="0"/>
          </a:p>
        </p:txBody>
      </p:sp>
    </p:spTree>
  </p:cSld>
  <p:clrMapOvr>
    <a:masterClrMapping/>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2756" y="1923142"/>
            <a:ext cx="8793690" cy="4172858"/>
          </a:xfrm>
          <a:prstGeom prst="rect">
            <a:avLst/>
          </a:prstGeom>
        </p:spPr>
      </p:pic>
      <p:sp>
        <p:nvSpPr>
          <p:cNvPr id="2" name="Title 1"/>
          <p:cNvSpPr>
            <a:spLocks noGrp="1"/>
          </p:cNvSpPr>
          <p:nvPr>
            <p:ph type="title"/>
          </p:nvPr>
        </p:nvSpPr>
        <p:spPr/>
        <p:txBody>
          <a:bodyPr/>
          <a:lstStyle/>
          <a:p>
            <a:r>
              <a:rPr lang="pl-PL" dirty="0"/>
              <a:t>Visibility map adjustment</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756" y="1920891"/>
            <a:ext cx="8796528" cy="417510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a:t>Visibility map adjustment</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9194" y="2438399"/>
            <a:ext cx="3295412" cy="330200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494" y="2438399"/>
            <a:ext cx="3295412" cy="3302002"/>
          </a:xfrm>
          <a:prstGeom prst="rect">
            <a:avLst/>
          </a:prstGeom>
        </p:spPr>
      </p:pic>
      <p:cxnSp>
        <p:nvCxnSpPr>
          <p:cNvPr id="7" name="Straight Arrow Connector 6"/>
          <p:cNvCxnSpPr/>
          <p:nvPr/>
        </p:nvCxnSpPr>
        <p:spPr>
          <a:xfrm>
            <a:off x="5168900" y="4064000"/>
            <a:ext cx="1892300" cy="127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63109" y="3296555"/>
            <a:ext cx="1663700" cy="707886"/>
          </a:xfrm>
          <a:prstGeom prst="rect">
            <a:avLst/>
          </a:prstGeom>
          <a:noFill/>
        </p:spPr>
        <p:txBody>
          <a:bodyPr wrap="square" rtlCol="0">
            <a:spAutoFit/>
          </a:bodyPr>
          <a:lstStyle/>
          <a:p>
            <a:pPr algn="ctr"/>
            <a:r>
              <a:rPr lang="en-US" sz="2000" dirty="0" smtClean="0"/>
              <a:t>Global subtraction</a:t>
            </a:r>
            <a:endParaRPr lang="en-US" sz="20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Pipeline</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200" y="2662559"/>
            <a:ext cx="11023600" cy="242188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438" y="3450337"/>
            <a:ext cx="1042290" cy="101053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Retuning - </a:t>
            </a:r>
            <a:r>
              <a:rPr lang="pl-PL" dirty="0" smtClean="0"/>
              <a:t>Loss function</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980159" y="2458873"/>
            <a:ext cx="8229600" cy="3252059"/>
          </a:xfrm>
          <a:prstGeom prst="rect">
            <a:avLst/>
          </a:prstGeom>
        </p:spPr>
      </p:pic>
      <p:sp>
        <p:nvSpPr>
          <p:cNvPr id="5" name="TextBox 4"/>
          <p:cNvSpPr txBox="1"/>
          <p:nvPr/>
        </p:nvSpPr>
        <p:spPr>
          <a:xfrm>
            <a:off x="2540000" y="4902200"/>
            <a:ext cx="1059906" cy="461665"/>
          </a:xfrm>
          <a:prstGeom prst="rect">
            <a:avLst/>
          </a:prstGeom>
          <a:noFill/>
        </p:spPr>
        <p:txBody>
          <a:bodyPr wrap="none" rtlCol="0">
            <a:spAutoFit/>
          </a:bodyPr>
          <a:lstStyle/>
          <a:p>
            <a:r>
              <a:rPr lang="pl-PL" sz="2400" dirty="0" smtClean="0"/>
              <a:t>where:</a:t>
            </a:r>
            <a:endParaRPr lang="en-US" sz="2400" dirty="0"/>
          </a:p>
        </p:txBody>
      </p:sp>
    </p:spTree>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Pipeline</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4200" y="2662559"/>
            <a:ext cx="11023600" cy="2421882"/>
          </a:xfrm>
          <a:prstGeom prst="rect">
            <a:avLst/>
          </a:prstGeom>
        </p:spPr>
      </p:pic>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 – metrics Accuracy</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5859" y="1862344"/>
            <a:ext cx="8229600" cy="4192943"/>
          </a:xfrm>
          <a:prstGeom prst="rect">
            <a:avLst/>
          </a:prstGeom>
        </p:spPr>
      </p:pic>
    </p:spTree>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5859" y="1862343"/>
            <a:ext cx="8229600" cy="4192944"/>
          </a:xfrm>
          <a:prstGeom prst="rect">
            <a:avLst/>
          </a:prstGeom>
        </p:spPr>
      </p:pic>
      <p:sp>
        <p:nvSpPr>
          <p:cNvPr id="2" name="Title 1"/>
          <p:cNvSpPr>
            <a:spLocks noGrp="1"/>
          </p:cNvSpPr>
          <p:nvPr>
            <p:ph type="title"/>
          </p:nvPr>
        </p:nvSpPr>
        <p:spPr/>
        <p:txBody>
          <a:bodyPr/>
          <a:lstStyle/>
          <a:p>
            <a:r>
              <a:rPr lang="pl-PL" dirty="0" smtClean="0"/>
              <a:t>Results – metrics </a:t>
            </a:r>
            <a:r>
              <a:rPr lang="pl-PL" dirty="0"/>
              <a:t>Accuracy</a:t>
            </a:r>
            <a:endParaRPr lang="en-US" dirty="0"/>
          </a:p>
        </p:txBody>
      </p:sp>
    </p:spTree>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65859" y="1862343"/>
            <a:ext cx="8229600" cy="4192944"/>
          </a:xfrm>
          <a:prstGeom prst="rect">
            <a:avLst/>
          </a:prstGeom>
        </p:spPr>
      </p:pic>
      <p:sp>
        <p:nvSpPr>
          <p:cNvPr id="2" name="Title 1"/>
          <p:cNvSpPr>
            <a:spLocks noGrp="1"/>
          </p:cNvSpPr>
          <p:nvPr>
            <p:ph type="title"/>
          </p:nvPr>
        </p:nvSpPr>
        <p:spPr/>
        <p:txBody>
          <a:bodyPr/>
          <a:lstStyle/>
          <a:p>
            <a:r>
              <a:rPr lang="pl-PL" dirty="0" smtClean="0"/>
              <a:t>Results – metrics </a:t>
            </a:r>
            <a:r>
              <a:rPr lang="pl-PL" dirty="0"/>
              <a:t>Accuracy</a:t>
            </a:r>
            <a:endParaRPr lang="en-US" dirty="0"/>
          </a:p>
        </p:txBody>
      </p:sp>
    </p:spTree>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EVALUATION</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48384" y="1659462"/>
            <a:ext cx="9095232" cy="4490052"/>
          </a:xfrm>
          <a:prstGeom prst="rect">
            <a:avLst/>
          </a:prstGeom>
        </p:spPr>
      </p:pic>
    </p:spTree>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EVALUATION</a:t>
            </a:r>
            <a:endParaRPr lang="en-US"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9720" y="2011680"/>
            <a:ext cx="3980688" cy="398068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796" y="2011680"/>
            <a:ext cx="4601883" cy="3980686"/>
          </a:xfrm>
          <a:prstGeom prst="rect">
            <a:avLst/>
          </a:prstGeom>
        </p:spPr>
      </p:pic>
    </p:spTree>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...but usually poor performance</a:t>
            </a:r>
            <a:endParaRPr lang="en-US" dirty="0"/>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665959" y="2056778"/>
            <a:ext cx="6858000" cy="3857625"/>
          </a:xfrm>
          <a:prstGeom prst="rect">
            <a:avLst/>
          </a:prstGeom>
        </p:spPr>
      </p:pic>
      <p:sp>
        <p:nvSpPr>
          <p:cNvPr id="6" name="TextBox 5"/>
          <p:cNvSpPr txBox="1"/>
          <p:nvPr/>
        </p:nvSpPr>
        <p:spPr>
          <a:xfrm>
            <a:off x="8278321" y="5914403"/>
            <a:ext cx="1338828" cy="246221"/>
          </a:xfrm>
          <a:prstGeom prst="rect">
            <a:avLst/>
          </a:prstGeom>
          <a:noFill/>
        </p:spPr>
        <p:txBody>
          <a:bodyPr wrap="none" rtlCol="0">
            <a:spAutoFit/>
          </a:bodyPr>
          <a:lstStyle/>
          <a:p>
            <a:pPr algn="r"/>
            <a:r>
              <a:rPr lang="en-US" sz="1000" dirty="0" smtClean="0"/>
              <a:t>© Bethesda </a:t>
            </a:r>
            <a:r>
              <a:rPr lang="en-US" sz="1000" dirty="0" err="1" smtClean="0"/>
              <a:t>Sofworks</a:t>
            </a:r>
            <a:endParaRPr lang="en-US" sz="1000" dirty="0"/>
          </a:p>
        </p:txBody>
      </p:sp>
    </p:spTree>
  </p:cSld>
  <p:clrMapOvr>
    <a:masterClrMapping/>
  </p:clrMapOvr>
  <p:transition spd="slow">
    <p:cove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 – Image comparison</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1500" y="1728603"/>
            <a:ext cx="11049000" cy="4238994"/>
          </a:xfrm>
          <a:prstGeom prst="rect">
            <a:avLst/>
          </a:prstGeom>
        </p:spPr>
      </p:pic>
    </p:spTree>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Results – visbility maps improvement</a:t>
            </a:r>
            <a:endParaRPr lang="en-US"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2276" y="1481607"/>
            <a:ext cx="7905366" cy="4798422"/>
          </a:xfrm>
          <a:prstGeom prst="rect">
            <a:avLst/>
          </a:prstGeom>
        </p:spPr>
      </p:pic>
    </p:spTree>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Contribution</a:t>
            </a:r>
            <a:endParaRPr lang="en-US" dirty="0"/>
          </a:p>
        </p:txBody>
      </p:sp>
      <p:sp>
        <p:nvSpPr>
          <p:cNvPr id="3" name="Content Placeholder 2"/>
          <p:cNvSpPr>
            <a:spLocks noGrp="1"/>
          </p:cNvSpPr>
          <p:nvPr>
            <p:ph idx="1"/>
          </p:nvPr>
        </p:nvSpPr>
        <p:spPr>
          <a:xfrm>
            <a:off x="1202919" y="2037080"/>
            <a:ext cx="9784080" cy="3868420"/>
          </a:xfrm>
        </p:spPr>
        <p:txBody>
          <a:bodyPr>
            <a:normAutofit fontScale="92500" lnSpcReduction="10000"/>
          </a:bodyPr>
          <a:lstStyle/>
          <a:p>
            <a:r>
              <a:rPr lang="pl-PL" sz="3600" dirty="0" smtClean="0"/>
              <a:t>A method for improving the performance</a:t>
            </a:r>
            <a:br>
              <a:rPr lang="pl-PL" sz="3600" dirty="0" smtClean="0"/>
            </a:br>
            <a:r>
              <a:rPr lang="pl-PL" sz="3600" dirty="0" smtClean="0"/>
              <a:t>of data-driven metrics for a particular application,</a:t>
            </a:r>
            <a:br>
              <a:rPr lang="pl-PL" sz="3600" dirty="0" smtClean="0"/>
            </a:br>
            <a:endParaRPr lang="pl-PL" sz="3600" dirty="0" smtClean="0"/>
          </a:p>
          <a:p>
            <a:r>
              <a:rPr lang="pl-PL" sz="3600" dirty="0" smtClean="0"/>
              <a:t>A metric for selecting optimal texture resolution </a:t>
            </a:r>
            <a:br>
              <a:rPr lang="pl-PL" sz="3600" dirty="0" smtClean="0"/>
            </a:br>
            <a:r>
              <a:rPr lang="pl-PL" sz="3600" dirty="0" smtClean="0"/>
              <a:t>for a game scenario,</a:t>
            </a:r>
            <a:br>
              <a:rPr lang="pl-PL" sz="3600" dirty="0" smtClean="0"/>
            </a:br>
            <a:endParaRPr lang="pl-PL" sz="3600" dirty="0" smtClean="0"/>
          </a:p>
          <a:p>
            <a:r>
              <a:rPr lang="pl-PL" sz="3600" dirty="0" smtClean="0"/>
              <a:t>Dataset cotaining distortions due to albedo </a:t>
            </a:r>
            <a:br>
              <a:rPr lang="pl-PL" sz="3600" dirty="0" smtClean="0"/>
            </a:br>
            <a:r>
              <a:rPr lang="pl-PL" sz="3600" dirty="0" smtClean="0"/>
              <a:t>and normal </a:t>
            </a:r>
            <a:r>
              <a:rPr lang="pl-PL" sz="3600" dirty="0"/>
              <a:t>texture</a:t>
            </a:r>
            <a:r>
              <a:rPr lang="pl-PL" sz="3600" dirty="0" smtClean="0"/>
              <a:t> downsampling.</a:t>
            </a:r>
            <a:endParaRPr lang="en-US" sz="3600" dirty="0"/>
          </a:p>
        </p:txBody>
      </p:sp>
    </p:spTree>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59" y="2166364"/>
            <a:ext cx="11471565" cy="1739347"/>
          </a:xfrm>
        </p:spPr>
        <p:txBody>
          <a:bodyPr>
            <a:normAutofit/>
          </a:bodyPr>
          <a:lstStyle/>
          <a:p>
            <a:r>
              <a:rPr lang="pl-PL" dirty="0" smtClean="0"/>
              <a:t>Thank you!</a:t>
            </a:r>
            <a:endParaRPr lang="en-US" dirty="0">
              <a:solidFill>
                <a:schemeClr val="bg1"/>
              </a:solidFill>
            </a:endParaRPr>
          </a:p>
        </p:txBody>
      </p:sp>
      <p:sp>
        <p:nvSpPr>
          <p:cNvPr id="3" name="Subtitle 2"/>
          <p:cNvSpPr>
            <a:spLocks noGrp="1"/>
          </p:cNvSpPr>
          <p:nvPr>
            <p:ph type="subTitle" idx="1"/>
          </p:nvPr>
        </p:nvSpPr>
        <p:spPr>
          <a:xfrm>
            <a:off x="347472" y="3913632"/>
            <a:ext cx="11503152" cy="457200"/>
          </a:xfrm>
        </p:spPr>
        <p:txBody>
          <a:bodyPr>
            <a:normAutofit/>
          </a:bodyPr>
          <a:lstStyle/>
          <a:p>
            <a:r>
              <a:rPr lang="pl-PL" dirty="0" smtClean="0"/>
              <a:t>Project webpage: </a:t>
            </a:r>
            <a:r>
              <a:rPr lang="en-US" dirty="0" smtClean="0"/>
              <a:t>http</a:t>
            </a:r>
            <a:r>
              <a:rPr lang="pl-PL" dirty="0" smtClean="0"/>
              <a:t>s</a:t>
            </a:r>
            <a:r>
              <a:rPr lang="en-US" dirty="0" smtClean="0"/>
              <a:t>://texture-metrics.mpi-inf.mpg.de</a:t>
            </a:r>
            <a:endParaRPr lang="en-US" dirty="0"/>
          </a:p>
        </p:txBody>
      </p:sp>
      <p:pic>
        <p:nvPicPr>
          <p:cNvPr id="8" name="Picture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53575" y="-6545"/>
            <a:ext cx="2589006" cy="394230"/>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34" y="6269364"/>
            <a:ext cx="2457450" cy="557091"/>
          </a:xfrm>
          <a:prstGeom prst="rect">
            <a:avLst/>
          </a:prstGeom>
        </p:spPr>
      </p:pic>
      <p:pic>
        <p:nvPicPr>
          <p:cNvPr id="10" name="Picture 9"/>
          <p:cNvPicPr>
            <a:picLocks noChangeAspect="1"/>
          </p:cNvPicPr>
          <p:nvPr/>
        </p:nvPicPr>
        <p:blipFill>
          <a:blip r:embed="rId3"/>
          <a:stretch>
            <a:fillRect/>
          </a:stretch>
        </p:blipFill>
        <p:spPr>
          <a:xfrm flipH="1">
            <a:off x="2536354" y="3842211"/>
            <a:ext cx="498946" cy="48192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par>
                                <p:cTn id="25" presetID="32" presetClass="emph" presetSubtype="0" repeatCount="indefinite" fill="hold" nodeType="withEffect">
                                  <p:stCondLst>
                                    <p:cond delay="300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NN Pooling</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2919" y="2398904"/>
            <a:ext cx="10197765" cy="310870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Metric architecture</a:t>
            </a:r>
            <a:endParaRPr lang="en-US" dirty="0"/>
          </a:p>
        </p:txBody>
      </p:sp>
      <p:pic>
        <p:nvPicPr>
          <p:cNvPr id="5" name="Picture 4" descr="A picture containing screenshot&#10;&#10;Description generated with high confidence"/>
          <p:cNvPicPr>
            <a:picLocks noChangeAspect="1"/>
          </p:cNvPicPr>
          <p:nvPr/>
        </p:nvPicPr>
        <p:blipFill>
          <a:blip r:embed="rId1"/>
          <a:stretch>
            <a:fillRect/>
          </a:stretch>
        </p:blipFill>
        <p:spPr>
          <a:xfrm>
            <a:off x="837569" y="2377323"/>
            <a:ext cx="10516508" cy="336232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Finding optimal pooling</a:t>
            </a:r>
            <a:endParaRPr lang="en-US" dirty="0"/>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2919" y="1835169"/>
            <a:ext cx="4091696" cy="4297136"/>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255" y="1763713"/>
            <a:ext cx="4072130" cy="438518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rgbClr val="0070C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1082675" y="1787510"/>
            <a:ext cx="3344334" cy="4216401"/>
          </a:xfrm>
          <a:prstGeom prst="rect">
            <a:avLst/>
          </a:prstGeom>
        </p:spPr>
      </p:pic>
      <p:sp>
        <p:nvSpPr>
          <p:cNvPr id="2" name="Title 1"/>
          <p:cNvSpPr>
            <a:spLocks noGrp="1"/>
          </p:cNvSpPr>
          <p:nvPr>
            <p:ph type="title"/>
          </p:nvPr>
        </p:nvSpPr>
        <p:spPr/>
        <p:txBody>
          <a:bodyPr/>
          <a:lstStyle/>
          <a:p>
            <a:r>
              <a:rPr lang="en-US" dirty="0" smtClean="0"/>
              <a:t>PBR workflow</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657" y="1787510"/>
            <a:ext cx="6424942" cy="4217663"/>
          </a:xfrm>
          <a:prstGeom prst="rect">
            <a:avLst/>
          </a:prstGeom>
        </p:spPr>
      </p:pic>
      <p:sp>
        <p:nvSpPr>
          <p:cNvPr id="8" name="Right Arrow 7"/>
          <p:cNvSpPr/>
          <p:nvPr/>
        </p:nvSpPr>
        <p:spPr>
          <a:xfrm>
            <a:off x="750156" y="2495778"/>
            <a:ext cx="665037" cy="3980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58976" y="2941269"/>
            <a:ext cx="665037" cy="3980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58976" y="5582338"/>
            <a:ext cx="665037" cy="3980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58976" y="3803455"/>
            <a:ext cx="665037" cy="39803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956033" y="6005173"/>
            <a:ext cx="1383712" cy="246221"/>
          </a:xfrm>
          <a:prstGeom prst="rect">
            <a:avLst/>
          </a:prstGeom>
          <a:noFill/>
        </p:spPr>
        <p:txBody>
          <a:bodyPr wrap="none" rtlCol="0">
            <a:spAutoFit/>
          </a:bodyPr>
          <a:lstStyle/>
          <a:p>
            <a:pPr algn="r"/>
            <a:r>
              <a:rPr lang="en-US" sz="1000" dirty="0" smtClean="0"/>
              <a:t>© </a:t>
            </a:r>
            <a:r>
              <a:rPr lang="en-US" sz="1000" dirty="0" err="1" smtClean="0"/>
              <a:t>UnityTechonologies</a:t>
            </a:r>
            <a:endParaRPr lang="en-US" sz="1000" dirty="0"/>
          </a:p>
        </p:txBody>
      </p:sp>
      <p:sp>
        <p:nvSpPr>
          <p:cNvPr id="12" name="TextBox 11"/>
          <p:cNvSpPr txBox="1"/>
          <p:nvPr/>
        </p:nvSpPr>
        <p:spPr>
          <a:xfrm>
            <a:off x="3336259" y="5997637"/>
            <a:ext cx="1149674" cy="246221"/>
          </a:xfrm>
          <a:prstGeom prst="rect">
            <a:avLst/>
          </a:prstGeom>
          <a:noFill/>
        </p:spPr>
        <p:txBody>
          <a:bodyPr wrap="none" rtlCol="0">
            <a:spAutoFit/>
          </a:bodyPr>
          <a:lstStyle/>
          <a:p>
            <a:pPr algn="r"/>
            <a:r>
              <a:rPr lang="en-US" sz="1000" dirty="0" smtClean="0"/>
              <a:t>© Epic </a:t>
            </a:r>
            <a:r>
              <a:rPr lang="en-US" sz="1000" dirty="0"/>
              <a:t>Games, </a:t>
            </a:r>
            <a:r>
              <a:rPr lang="en-US" sz="1000" dirty="0" err="1"/>
              <a:t>Inc</a:t>
            </a:r>
            <a:endParaRPr lang="en-US" sz="10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675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00" fill="hold"/>
                                        <p:tgtEl>
                                          <p:spTgt spid="8"/>
                                        </p:tgtEl>
                                        <p:attrNameLst>
                                          <p:attrName>ppt_x</p:attrName>
                                        </p:attrNameLst>
                                      </p:cBhvr>
                                      <p:tavLst>
                                        <p:tav tm="0">
                                          <p:val>
                                            <p:strVal val="0-#ppt_w/2"/>
                                          </p:val>
                                        </p:tav>
                                        <p:tav tm="100000">
                                          <p:val>
                                            <p:strVal val="#ppt_x"/>
                                          </p:val>
                                        </p:tav>
                                      </p:tavLst>
                                    </p:anim>
                                    <p:anim calcmode="lin" valueType="num">
                                      <p:cBhvr additive="base">
                                        <p:cTn id="8" dur="4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675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400" fill="hold"/>
                                        <p:tgtEl>
                                          <p:spTgt spid="9"/>
                                        </p:tgtEl>
                                        <p:attrNameLst>
                                          <p:attrName>ppt_x</p:attrName>
                                        </p:attrNameLst>
                                      </p:cBhvr>
                                      <p:tavLst>
                                        <p:tav tm="0">
                                          <p:val>
                                            <p:strVal val="0-#ppt_w/2"/>
                                          </p:val>
                                        </p:tav>
                                        <p:tav tm="100000">
                                          <p:val>
                                            <p:strVal val="#ppt_x"/>
                                          </p:val>
                                        </p:tav>
                                      </p:tavLst>
                                    </p:anim>
                                    <p:anim calcmode="lin" valueType="num">
                                      <p:cBhvr additive="base">
                                        <p:cTn id="13" dur="4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675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 fill="hold"/>
                                        <p:tgtEl>
                                          <p:spTgt spid="11"/>
                                        </p:tgtEl>
                                        <p:attrNameLst>
                                          <p:attrName>ppt_x</p:attrName>
                                        </p:attrNameLst>
                                      </p:cBhvr>
                                      <p:tavLst>
                                        <p:tav tm="0">
                                          <p:val>
                                            <p:strVal val="0-#ppt_w/2"/>
                                          </p:val>
                                        </p:tav>
                                        <p:tav tm="100000">
                                          <p:val>
                                            <p:strVal val="#ppt_x"/>
                                          </p:val>
                                        </p:tav>
                                      </p:tavLst>
                                    </p:anim>
                                    <p:anim calcmode="lin" valueType="num">
                                      <p:cBhvr additive="base">
                                        <p:cTn id="18" dur="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75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400" fill="hold"/>
                                        <p:tgtEl>
                                          <p:spTgt spid="10"/>
                                        </p:tgtEl>
                                        <p:attrNameLst>
                                          <p:attrName>ppt_x</p:attrName>
                                        </p:attrNameLst>
                                      </p:cBhvr>
                                      <p:tavLst>
                                        <p:tav tm="0">
                                          <p:val>
                                            <p:strVal val="0-#ppt_w/2"/>
                                          </p:val>
                                        </p:tav>
                                        <p:tav tm="100000">
                                          <p:val>
                                            <p:strVal val="#ppt_x"/>
                                          </p:val>
                                        </p:tav>
                                      </p:tavLst>
                                    </p:anim>
                                    <p:anim calcmode="lin" valueType="num">
                                      <p:cBhvr additive="base">
                                        <p:cTn id="24" dur="4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1000" fill="hold"/>
                                        <p:tgtEl>
                                          <p:spTgt spid="8"/>
                                        </p:tgtEl>
                                        <p:attrNameLst>
                                          <p:attrName>fillcolor</p:attrName>
                                        </p:attrNameLst>
                                      </p:cBhvr>
                                      <p:to>
                                        <a:srgbClr val="E1154F"/>
                                      </p:to>
                                    </p:animClr>
                                    <p:set>
                                      <p:cBhvr>
                                        <p:cTn id="29" dur="1000" fill="hold"/>
                                        <p:tgtEl>
                                          <p:spTgt spid="8"/>
                                        </p:tgtEl>
                                        <p:attrNameLst>
                                          <p:attrName>fill.type</p:attrName>
                                        </p:attrNameLst>
                                      </p:cBhvr>
                                      <p:to>
                                        <p:strVal val="solid"/>
                                      </p:to>
                                    </p:set>
                                    <p:set>
                                      <p:cBhvr>
                                        <p:cTn id="30" dur="1000" fill="hold"/>
                                        <p:tgtEl>
                                          <p:spTgt spid="8"/>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1000" fill="hold"/>
                                        <p:tgtEl>
                                          <p:spTgt spid="10"/>
                                        </p:tgtEl>
                                        <p:attrNameLst>
                                          <p:attrName>fillcolor</p:attrName>
                                        </p:attrNameLst>
                                      </p:cBhvr>
                                      <p:to>
                                        <a:srgbClr val="E1154F"/>
                                      </p:to>
                                    </p:animClr>
                                    <p:set>
                                      <p:cBhvr>
                                        <p:cTn id="33" dur="1000" fill="hold"/>
                                        <p:tgtEl>
                                          <p:spTgt spid="10"/>
                                        </p:tgtEl>
                                        <p:attrNameLst>
                                          <p:attrName>fill.type</p:attrName>
                                        </p:attrNameLst>
                                      </p:cBhvr>
                                      <p:to>
                                        <p:strVal val="solid"/>
                                      </p:to>
                                    </p:set>
                                    <p:set>
                                      <p:cBhvr>
                                        <p:cTn id="34" dur="1000" fill="hold"/>
                                        <p:tgtEl>
                                          <p:spTgt spid="10"/>
                                        </p:tgtEl>
                                        <p:attrNameLst>
                                          <p:attrName>fill.on</p:attrName>
                                        </p:attrNameLst>
                                      </p:cBhvr>
                                      <p:to>
                                        <p:strVal val="true"/>
                                      </p:to>
                                    </p:set>
                                  </p:childTnLst>
                                </p:cTn>
                              </p:par>
                              <p:par>
                                <p:cTn id="35" presetID="10" presetClass="exit" presetSubtype="0" fill="hold" grpId="1" nodeType="withEffect">
                                  <p:stCondLst>
                                    <p:cond delay="0"/>
                                  </p:stCondLst>
                                  <p:childTnLst>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11"/>
                                        </p:tgtEl>
                                      </p:cBhvr>
                                    </p:animEffect>
                                    <p:set>
                                      <p:cBhvr>
                                        <p:cTn id="40"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4366094" y="2118226"/>
            <a:ext cx="3082018" cy="3885684"/>
          </a:xfrm>
          <a:prstGeom prst="rect">
            <a:avLst/>
          </a:prstGeom>
        </p:spPr>
      </p:pic>
      <p:sp>
        <p:nvSpPr>
          <p:cNvPr id="2" name="Title 1"/>
          <p:cNvSpPr>
            <a:spLocks noGrp="1"/>
          </p:cNvSpPr>
          <p:nvPr>
            <p:ph type="title"/>
          </p:nvPr>
        </p:nvSpPr>
        <p:spPr/>
        <p:txBody>
          <a:bodyPr/>
          <a:lstStyle/>
          <a:p>
            <a:r>
              <a:rPr lang="en-US" dirty="0" smtClean="0"/>
              <a:t>PBR workflow</a:t>
            </a:r>
            <a:endParaRPr lang="en-US" dirty="0"/>
          </a:p>
        </p:txBody>
      </p:sp>
      <p:sp>
        <p:nvSpPr>
          <p:cNvPr id="8" name="Right Arrow 7"/>
          <p:cNvSpPr/>
          <p:nvPr/>
        </p:nvSpPr>
        <p:spPr>
          <a:xfrm>
            <a:off x="4075912" y="2773568"/>
            <a:ext cx="593321" cy="3668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075912" y="3190526"/>
            <a:ext cx="593321" cy="3668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4075912" y="5613557"/>
            <a:ext cx="593321" cy="3668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4075912" y="4010156"/>
            <a:ext cx="593321" cy="36681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22894" y="6016949"/>
            <a:ext cx="1384141" cy="246221"/>
          </a:xfrm>
          <a:prstGeom prst="rect">
            <a:avLst/>
          </a:prstGeom>
          <a:noFill/>
        </p:spPr>
        <p:txBody>
          <a:bodyPr wrap="square" rtlCol="0">
            <a:spAutoFit/>
          </a:bodyPr>
          <a:lstStyle/>
          <a:p>
            <a:pPr algn="r"/>
            <a:r>
              <a:rPr lang="en-US" sz="1000" dirty="0" smtClean="0"/>
              <a:t>© Epic </a:t>
            </a:r>
            <a:r>
              <a:rPr lang="en-US" sz="1000" dirty="0"/>
              <a:t>Games, </a:t>
            </a:r>
            <a:r>
              <a:rPr lang="en-US" sz="1000" dirty="0" err="1"/>
              <a:t>Inc</a:t>
            </a:r>
            <a:endParaRPr lang="en-US" sz="1000" dirty="0"/>
          </a:p>
        </p:txBody>
      </p:sp>
      <p:pic>
        <p:nvPicPr>
          <p:cNvPr id="1026" name="Picture 2" descr="Comparrison of visualizing details on a mesh with and without normal mappi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9926" y="2118226"/>
            <a:ext cx="6920811" cy="38987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675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400" fill="hold"/>
                                        <p:tgtEl>
                                          <p:spTgt spid="8"/>
                                        </p:tgtEl>
                                        <p:attrNameLst>
                                          <p:attrName>ppt_x</p:attrName>
                                        </p:attrNameLst>
                                      </p:cBhvr>
                                      <p:tavLst>
                                        <p:tav tm="0">
                                          <p:val>
                                            <p:strVal val="0-#ppt_w/2"/>
                                          </p:val>
                                        </p:tav>
                                        <p:tav tm="100000">
                                          <p:val>
                                            <p:strVal val="#ppt_x"/>
                                          </p:val>
                                        </p:tav>
                                      </p:tavLst>
                                    </p:anim>
                                    <p:anim calcmode="lin" valueType="num">
                                      <p:cBhvr additive="base">
                                        <p:cTn id="8" dur="4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675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400" fill="hold"/>
                                        <p:tgtEl>
                                          <p:spTgt spid="9"/>
                                        </p:tgtEl>
                                        <p:attrNameLst>
                                          <p:attrName>ppt_x</p:attrName>
                                        </p:attrNameLst>
                                      </p:cBhvr>
                                      <p:tavLst>
                                        <p:tav tm="0">
                                          <p:val>
                                            <p:strVal val="0-#ppt_w/2"/>
                                          </p:val>
                                        </p:tav>
                                        <p:tav tm="100000">
                                          <p:val>
                                            <p:strVal val="#ppt_x"/>
                                          </p:val>
                                        </p:tav>
                                      </p:tavLst>
                                    </p:anim>
                                    <p:anim calcmode="lin" valueType="num">
                                      <p:cBhvr additive="base">
                                        <p:cTn id="13" dur="4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675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 fill="hold"/>
                                        <p:tgtEl>
                                          <p:spTgt spid="11"/>
                                        </p:tgtEl>
                                        <p:attrNameLst>
                                          <p:attrName>ppt_x</p:attrName>
                                        </p:attrNameLst>
                                      </p:cBhvr>
                                      <p:tavLst>
                                        <p:tav tm="0">
                                          <p:val>
                                            <p:strVal val="0-#ppt_w/2"/>
                                          </p:val>
                                        </p:tav>
                                        <p:tav tm="100000">
                                          <p:val>
                                            <p:strVal val="#ppt_x"/>
                                          </p:val>
                                        </p:tav>
                                      </p:tavLst>
                                    </p:anim>
                                    <p:anim calcmode="lin" valueType="num">
                                      <p:cBhvr additive="base">
                                        <p:cTn id="18" dur="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decel="6750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400" fill="hold"/>
                                        <p:tgtEl>
                                          <p:spTgt spid="10"/>
                                        </p:tgtEl>
                                        <p:attrNameLst>
                                          <p:attrName>ppt_x</p:attrName>
                                        </p:attrNameLst>
                                      </p:cBhvr>
                                      <p:tavLst>
                                        <p:tav tm="0">
                                          <p:val>
                                            <p:strVal val="0-#ppt_w/2"/>
                                          </p:val>
                                        </p:tav>
                                        <p:tav tm="100000">
                                          <p:val>
                                            <p:strVal val="#ppt_x"/>
                                          </p:val>
                                        </p:tav>
                                      </p:tavLst>
                                    </p:anim>
                                    <p:anim calcmode="lin" valueType="num">
                                      <p:cBhvr additive="base">
                                        <p:cTn id="24" dur="4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5" presetClass="path" presetSubtype="0" accel="50000" decel="50000" fill="hold" grpId="1" nodeType="clickEffect">
                                  <p:stCondLst>
                                    <p:cond delay="0"/>
                                  </p:stCondLst>
                                  <p:childTnLst>
                                    <p:animMotion origin="layout" path="M -3.75E-6 1.48148E-6 L -0.25 1.48148E-6 " pathEditMode="relative" rAng="0" ptsTypes="AA">
                                      <p:cBhvr>
                                        <p:cTn id="28" dur="2000" fill="hold"/>
                                        <p:tgtEl>
                                          <p:spTgt spid="8"/>
                                        </p:tgtEl>
                                        <p:attrNameLst>
                                          <p:attrName>ppt_x</p:attrName>
                                          <p:attrName>ppt_y</p:attrName>
                                        </p:attrNameLst>
                                      </p:cBhvr>
                                      <p:rCtr x="-12500" y="0"/>
                                    </p:animMotion>
                                  </p:childTnLst>
                                </p:cTn>
                              </p:par>
                              <p:par>
                                <p:cTn id="29" presetID="35" presetClass="path" presetSubtype="0" accel="50000" decel="50000" fill="hold" grpId="2" nodeType="withEffect">
                                  <p:stCondLst>
                                    <p:cond delay="0"/>
                                  </p:stCondLst>
                                  <p:childTnLst>
                                    <p:animMotion origin="layout" path="M -3.75E-6 1.85185E-6 L -0.25 1.85185E-6 " pathEditMode="relative" rAng="0" ptsTypes="AA">
                                      <p:cBhvr>
                                        <p:cTn id="30" dur="2000" fill="hold"/>
                                        <p:tgtEl>
                                          <p:spTgt spid="9"/>
                                        </p:tgtEl>
                                        <p:attrNameLst>
                                          <p:attrName>ppt_x</p:attrName>
                                          <p:attrName>ppt_y</p:attrName>
                                        </p:attrNameLst>
                                      </p:cBhvr>
                                      <p:rCtr x="-12500" y="0"/>
                                    </p:animMotion>
                                  </p:childTnLst>
                                </p:cTn>
                              </p:par>
                              <p:par>
                                <p:cTn id="31" presetID="35" presetClass="path" presetSubtype="0" accel="50000" decel="50000" fill="hold" grpId="2" nodeType="withEffect">
                                  <p:stCondLst>
                                    <p:cond delay="0"/>
                                  </p:stCondLst>
                                  <p:childTnLst>
                                    <p:animMotion origin="layout" path="M -3.75E-6 -2.59259E-6 L -0.25 -2.59259E-6 " pathEditMode="relative" rAng="0" ptsTypes="AA">
                                      <p:cBhvr>
                                        <p:cTn id="32" dur="2000" fill="hold"/>
                                        <p:tgtEl>
                                          <p:spTgt spid="11"/>
                                        </p:tgtEl>
                                        <p:attrNameLst>
                                          <p:attrName>ppt_x</p:attrName>
                                          <p:attrName>ppt_y</p:attrName>
                                        </p:attrNameLst>
                                      </p:cBhvr>
                                      <p:rCtr x="-12500" y="0"/>
                                    </p:animMotion>
                                  </p:childTnLst>
                                </p:cTn>
                              </p:par>
                              <p:par>
                                <p:cTn id="33" presetID="35" presetClass="path" presetSubtype="0" accel="50000" decel="50000" fill="hold" grpId="1" nodeType="withEffect">
                                  <p:stCondLst>
                                    <p:cond delay="0"/>
                                  </p:stCondLst>
                                  <p:childTnLst>
                                    <p:animMotion origin="layout" path="M -3.75E-6 1.11111E-6 L -0.25 1.11111E-6 " pathEditMode="relative" rAng="0" ptsTypes="AA">
                                      <p:cBhvr>
                                        <p:cTn id="34" dur="2000" fill="hold"/>
                                        <p:tgtEl>
                                          <p:spTgt spid="10"/>
                                        </p:tgtEl>
                                        <p:attrNameLst>
                                          <p:attrName>ppt_x</p:attrName>
                                          <p:attrName>ppt_y</p:attrName>
                                        </p:attrNameLst>
                                      </p:cBhvr>
                                      <p:rCtr x="-12500" y="0"/>
                                    </p:animMotion>
                                  </p:childTnLst>
                                </p:cTn>
                              </p:par>
                              <p:par>
                                <p:cTn id="35" presetID="35" presetClass="path" presetSubtype="0" accel="50000" decel="50000" fill="hold" nodeType="withEffect">
                                  <p:stCondLst>
                                    <p:cond delay="0"/>
                                  </p:stCondLst>
                                  <p:childTnLst>
                                    <p:animMotion origin="layout" path="M 0 0 L -0.25 0 E" pathEditMode="relative" ptsTypes="">
                                      <p:cBhvr>
                                        <p:cTn id="36" dur="2000" fill="hold"/>
                                        <p:tgtEl>
                                          <p:spTgt spid="7"/>
                                        </p:tgtEl>
                                        <p:attrNameLst>
                                          <p:attrName>ppt_x</p:attrName>
                                          <p:attrName>ppt_y</p:attrName>
                                        </p:attrNameLst>
                                      </p:cBhvr>
                                    </p:animMotion>
                                  </p:childTnLst>
                                </p:cTn>
                              </p:par>
                              <p:par>
                                <p:cTn id="37" presetID="35" presetClass="path" presetSubtype="0" accel="50000" decel="50000" fill="hold" grpId="0" nodeType="withEffect">
                                  <p:stCondLst>
                                    <p:cond delay="0"/>
                                  </p:stCondLst>
                                  <p:childTnLst>
                                    <p:animMotion origin="layout" path="M 0 0 L -0.25 0 E" pathEditMode="relative" ptsTypes="">
                                      <p:cBhvr>
                                        <p:cTn id="38" dur="2000" fill="hold"/>
                                        <p:tgtEl>
                                          <p:spTgt spid="12"/>
                                        </p:tgtEl>
                                        <p:attrNameLst>
                                          <p:attrName>ppt_x</p:attrName>
                                          <p:attrName>ppt_y</p:attrName>
                                        </p:attrNameLst>
                                      </p:cBhvr>
                                    </p:animMotion>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8"/>
                                        </p:tgtEl>
                                        <p:attrNameLst>
                                          <p:attrName>fillcolor</p:attrName>
                                        </p:attrNameLst>
                                      </p:cBhvr>
                                      <p:to>
                                        <a:srgbClr val="E1154F"/>
                                      </p:to>
                                    </p:animClr>
                                    <p:set>
                                      <p:cBhvr>
                                        <p:cTn id="47" dur="1000" fill="hold"/>
                                        <p:tgtEl>
                                          <p:spTgt spid="8"/>
                                        </p:tgtEl>
                                        <p:attrNameLst>
                                          <p:attrName>fill.type</p:attrName>
                                        </p:attrNameLst>
                                      </p:cBhvr>
                                      <p:to>
                                        <p:strVal val="solid"/>
                                      </p:to>
                                    </p:set>
                                    <p:set>
                                      <p:cBhvr>
                                        <p:cTn id="48" dur="1000" fill="hold"/>
                                        <p:tgtEl>
                                          <p:spTgt spid="8"/>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1000" fill="hold"/>
                                        <p:tgtEl>
                                          <p:spTgt spid="10"/>
                                        </p:tgtEl>
                                        <p:attrNameLst>
                                          <p:attrName>fillcolor</p:attrName>
                                        </p:attrNameLst>
                                      </p:cBhvr>
                                      <p:to>
                                        <a:srgbClr val="E1154F"/>
                                      </p:to>
                                    </p:animClr>
                                    <p:set>
                                      <p:cBhvr>
                                        <p:cTn id="51" dur="1000" fill="hold"/>
                                        <p:tgtEl>
                                          <p:spTgt spid="10"/>
                                        </p:tgtEl>
                                        <p:attrNameLst>
                                          <p:attrName>fill.type</p:attrName>
                                        </p:attrNameLst>
                                      </p:cBhvr>
                                      <p:to>
                                        <p:strVal val="solid"/>
                                      </p:to>
                                    </p:set>
                                    <p:set>
                                      <p:cBhvr>
                                        <p:cTn id="52" dur="1000" fill="hold"/>
                                        <p:tgtEl>
                                          <p:spTgt spid="10"/>
                                        </p:tgtEl>
                                        <p:attrNameLst>
                                          <p:attrName>fill.on</p:attrName>
                                        </p:attrNameLst>
                                      </p:cBhvr>
                                      <p:to>
                                        <p:strVal val="true"/>
                                      </p:to>
                                    </p:set>
                                  </p:childTnLst>
                                </p:cTn>
                              </p:par>
                              <p:par>
                                <p:cTn id="53" presetID="10" presetClass="exit" presetSubtype="0" fill="hold" grpId="1" nodeType="withEffect">
                                  <p:stCondLst>
                                    <p:cond delay="0"/>
                                  </p:stCondLst>
                                  <p:childTnLst>
                                    <p:animEffect transition="out" filter="fade">
                                      <p:cBhvr>
                                        <p:cTn id="54" dur="1000"/>
                                        <p:tgtEl>
                                          <p:spTgt spid="9"/>
                                        </p:tgtEl>
                                      </p:cBhvr>
                                    </p:animEffect>
                                    <p:set>
                                      <p:cBhvr>
                                        <p:cTn id="55" dur="1" fill="hold">
                                          <p:stCondLst>
                                            <p:cond delay="9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9" grpId="2" animBg="1"/>
      <p:bldP spid="10" grpId="0" animBg="1"/>
      <p:bldP spid="10" grpId="1" animBg="1"/>
      <p:bldP spid="11" grpId="0" animBg="1"/>
      <p:bldP spid="11" grpId="1" animBg="1"/>
      <p:bldP spid="11" grpId="2"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IMAGE QUALITY </a:t>
            </a:r>
            <a:r>
              <a:rPr lang="en-US" dirty="0" err="1" smtClean="0"/>
              <a:t>METrics</a:t>
            </a:r>
            <a:endParaRPr lang="en-US" dirty="0"/>
          </a:p>
        </p:txBody>
      </p:sp>
      <p:sp>
        <p:nvSpPr>
          <p:cNvPr id="3" name="TextBox 2"/>
          <p:cNvSpPr txBox="1"/>
          <p:nvPr/>
        </p:nvSpPr>
        <p:spPr>
          <a:xfrm>
            <a:off x="4799512" y="3187604"/>
            <a:ext cx="763351" cy="369332"/>
          </a:xfrm>
          <a:prstGeom prst="rect">
            <a:avLst/>
          </a:prstGeom>
          <a:noFill/>
        </p:spPr>
        <p:txBody>
          <a:bodyPr wrap="none" rtlCol="0">
            <a:spAutoFit/>
          </a:bodyPr>
          <a:lstStyle/>
          <a:p>
            <a:pPr algn="ctr"/>
            <a:r>
              <a:rPr lang="pl-PL" dirty="0" smtClean="0"/>
              <a:t>RMSE</a:t>
            </a:r>
            <a:endParaRPr lang="en-US" dirty="0"/>
          </a:p>
        </p:txBody>
      </p:sp>
      <p:sp>
        <p:nvSpPr>
          <p:cNvPr id="8" name="TextBox 7"/>
          <p:cNvSpPr txBox="1"/>
          <p:nvPr/>
        </p:nvSpPr>
        <p:spPr>
          <a:xfrm>
            <a:off x="6936885" y="3187604"/>
            <a:ext cx="739305" cy="369332"/>
          </a:xfrm>
          <a:prstGeom prst="rect">
            <a:avLst/>
          </a:prstGeom>
          <a:noFill/>
        </p:spPr>
        <p:txBody>
          <a:bodyPr wrap="none" rtlCol="0">
            <a:spAutoFit/>
          </a:bodyPr>
          <a:lstStyle/>
          <a:p>
            <a:pPr algn="ctr"/>
            <a:r>
              <a:rPr lang="pl-PL" dirty="0" smtClean="0"/>
              <a:t>PSNR</a:t>
            </a:r>
            <a:endParaRPr lang="en-US" dirty="0"/>
          </a:p>
        </p:txBody>
      </p:sp>
      <p:sp>
        <p:nvSpPr>
          <p:cNvPr id="9" name="TextBox 8"/>
          <p:cNvSpPr txBox="1"/>
          <p:nvPr/>
        </p:nvSpPr>
        <p:spPr>
          <a:xfrm>
            <a:off x="9050212" y="3187604"/>
            <a:ext cx="683200" cy="369332"/>
          </a:xfrm>
          <a:prstGeom prst="rect">
            <a:avLst/>
          </a:prstGeom>
          <a:noFill/>
        </p:spPr>
        <p:txBody>
          <a:bodyPr wrap="none" rtlCol="0">
            <a:spAutoFit/>
          </a:bodyPr>
          <a:lstStyle/>
          <a:p>
            <a:pPr algn="ctr"/>
            <a:r>
              <a:rPr lang="pl-PL" dirty="0" smtClean="0"/>
              <a:t>SSIM</a:t>
            </a:r>
            <a:endParaRPr lang="en-US" dirty="0"/>
          </a:p>
        </p:txBody>
      </p:sp>
      <p:sp>
        <p:nvSpPr>
          <p:cNvPr id="15" name="TextBox 14"/>
          <p:cNvSpPr txBox="1"/>
          <p:nvPr/>
        </p:nvSpPr>
        <p:spPr>
          <a:xfrm>
            <a:off x="6825764" y="4215910"/>
            <a:ext cx="961546" cy="523220"/>
          </a:xfrm>
          <a:prstGeom prst="rect">
            <a:avLst/>
          </a:prstGeom>
          <a:noFill/>
        </p:spPr>
        <p:txBody>
          <a:bodyPr wrap="none" rtlCol="0">
            <a:spAutoFit/>
          </a:bodyPr>
          <a:lstStyle/>
          <a:p>
            <a:pPr algn="ctr"/>
            <a:r>
              <a:rPr lang="pl-PL" sz="2800" dirty="0" smtClean="0"/>
              <a:t>17.96</a:t>
            </a:r>
            <a:endParaRPr lang="en-US" dirty="0"/>
          </a:p>
        </p:txBody>
      </p:sp>
      <p:sp>
        <p:nvSpPr>
          <p:cNvPr id="11" name="Rectangle 10"/>
          <p:cNvSpPr/>
          <p:nvPr/>
        </p:nvSpPr>
        <p:spPr>
          <a:xfrm>
            <a:off x="9006129" y="4215739"/>
            <a:ext cx="771365" cy="523220"/>
          </a:xfrm>
          <a:prstGeom prst="rect">
            <a:avLst/>
          </a:prstGeom>
        </p:spPr>
        <p:txBody>
          <a:bodyPr wrap="none">
            <a:spAutoFit/>
          </a:bodyPr>
          <a:lstStyle/>
          <a:p>
            <a:r>
              <a:rPr lang="en-US" sz="2800" dirty="0" smtClean="0"/>
              <a:t>0.77</a:t>
            </a:r>
            <a:endParaRPr lang="en-US" sz="2800" dirty="0"/>
          </a:p>
        </p:txBody>
      </p:sp>
      <p:sp>
        <p:nvSpPr>
          <p:cNvPr id="12" name="Rectangle 11"/>
          <p:cNvSpPr/>
          <p:nvPr/>
        </p:nvSpPr>
        <p:spPr>
          <a:xfrm>
            <a:off x="4708141" y="4210858"/>
            <a:ext cx="946092" cy="523220"/>
          </a:xfrm>
          <a:prstGeom prst="rect">
            <a:avLst/>
          </a:prstGeom>
        </p:spPr>
        <p:txBody>
          <a:bodyPr wrap="none">
            <a:spAutoFit/>
          </a:bodyPr>
          <a:lstStyle/>
          <a:p>
            <a:pPr algn="ctr"/>
            <a:r>
              <a:rPr lang="en-US" sz="2800" dirty="0" smtClean="0"/>
              <a:t>32.11</a:t>
            </a:r>
            <a:endParaRPr lang="en-US" sz="2800" dirty="0"/>
          </a:p>
        </p:txBody>
      </p:sp>
      <p:cxnSp>
        <p:nvCxnSpPr>
          <p:cNvPr id="18" name="Straight Arrow Connector 17"/>
          <p:cNvCxnSpPr>
            <a:endCxn id="12" idx="0"/>
          </p:cNvCxnSpPr>
          <p:nvPr/>
        </p:nvCxnSpPr>
        <p:spPr>
          <a:xfrm>
            <a:off x="5172075" y="3645534"/>
            <a:ext cx="9112" cy="5653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301981" y="3645534"/>
            <a:ext cx="9112" cy="5653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431887" y="3645534"/>
            <a:ext cx="9112" cy="5653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812217" y="3858893"/>
            <a:ext cx="1927845" cy="2254560"/>
            <a:chOff x="1812217" y="3858893"/>
            <a:chExt cx="1927845" cy="225456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12217" y="4185608"/>
              <a:ext cx="1927845" cy="1927845"/>
            </a:xfrm>
            <a:prstGeom prst="rect">
              <a:avLst/>
            </a:prstGeom>
          </p:spPr>
        </p:pic>
        <p:sp>
          <p:nvSpPr>
            <p:cNvPr id="16" name="TextBox 15"/>
            <p:cNvSpPr txBox="1"/>
            <p:nvPr/>
          </p:nvSpPr>
          <p:spPr>
            <a:xfrm>
              <a:off x="1907156" y="3858893"/>
              <a:ext cx="1737976" cy="369332"/>
            </a:xfrm>
            <a:prstGeom prst="rect">
              <a:avLst/>
            </a:prstGeom>
            <a:noFill/>
          </p:spPr>
          <p:txBody>
            <a:bodyPr wrap="none" rtlCol="0">
              <a:spAutoFit/>
            </a:bodyPr>
            <a:lstStyle/>
            <a:p>
              <a:pPr algn="ctr"/>
              <a:r>
                <a:rPr lang="pl-PL" dirty="0"/>
                <a:t>r</a:t>
              </a:r>
              <a:r>
                <a:rPr lang="pl-PL" dirty="0" smtClean="0"/>
                <a:t>eference image</a:t>
              </a:r>
              <a:endParaRPr lang="en-US" dirty="0"/>
            </a:p>
          </p:txBody>
        </p:sp>
      </p:grpSp>
      <p:grpSp>
        <p:nvGrpSpPr>
          <p:cNvPr id="4" name="Group 3"/>
          <p:cNvGrpSpPr/>
          <p:nvPr/>
        </p:nvGrpSpPr>
        <p:grpSpPr>
          <a:xfrm>
            <a:off x="1812217" y="1604333"/>
            <a:ext cx="1927845" cy="2249262"/>
            <a:chOff x="1812217" y="1604333"/>
            <a:chExt cx="1927845" cy="2249262"/>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2217" y="1925750"/>
              <a:ext cx="1927845" cy="1927845"/>
            </a:xfrm>
            <a:prstGeom prst="rect">
              <a:avLst/>
            </a:prstGeom>
          </p:spPr>
        </p:pic>
        <p:sp>
          <p:nvSpPr>
            <p:cNvPr id="17" name="TextBox 16"/>
            <p:cNvSpPr txBox="1"/>
            <p:nvPr/>
          </p:nvSpPr>
          <p:spPr>
            <a:xfrm>
              <a:off x="1928799" y="1604333"/>
              <a:ext cx="1694695" cy="369332"/>
            </a:xfrm>
            <a:prstGeom prst="rect">
              <a:avLst/>
            </a:prstGeom>
            <a:noFill/>
          </p:spPr>
          <p:txBody>
            <a:bodyPr wrap="none" rtlCol="0">
              <a:spAutoFit/>
            </a:bodyPr>
            <a:lstStyle/>
            <a:p>
              <a:pPr algn="ctr"/>
              <a:r>
                <a:rPr lang="pl-PL" dirty="0" smtClean="0"/>
                <a:t>distorted image</a:t>
              </a:r>
              <a:endParaRPr lang="en-US" dirty="0"/>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par>
                                <p:cTn id="30" presetID="22" presetClass="entr" presetSubtype="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up)">
                                      <p:cBhvr>
                                        <p:cTn id="32" dur="500"/>
                                        <p:tgtEl>
                                          <p:spTgt spid="21"/>
                                        </p:tgtEl>
                                      </p:cBhvr>
                                    </p:animEffect>
                                  </p:childTnLst>
                                </p:cTn>
                              </p:par>
                              <p:par>
                                <p:cTn id="33" presetID="22" presetClass="entr" presetSubtype="1"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5"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dirty="0" smtClean="0"/>
              <a:t>IMAGE visibility metrics</a:t>
            </a:r>
            <a:endParaRPr lang="en-US" dirty="0"/>
          </a:p>
        </p:txBody>
      </p:sp>
      <p:sp>
        <p:nvSpPr>
          <p:cNvPr id="5" name="TextBox 4"/>
          <p:cNvSpPr txBox="1"/>
          <p:nvPr/>
        </p:nvSpPr>
        <p:spPr>
          <a:xfrm>
            <a:off x="866572" y="5620300"/>
            <a:ext cx="10456773" cy="369332"/>
          </a:xfrm>
          <a:prstGeom prst="rect">
            <a:avLst/>
          </a:prstGeom>
          <a:noFill/>
        </p:spPr>
        <p:txBody>
          <a:bodyPr wrap="none" rtlCol="0">
            <a:spAutoFit/>
          </a:bodyPr>
          <a:lstStyle/>
          <a:p>
            <a:r>
              <a:rPr lang="pl-PL" dirty="0" smtClean="0"/>
              <a:t>General visibility metrics: CNN-GP (Wolski et al. 2018), HDR-VDP (Mantiuk et al. 2011), Butteraugli (Google) </a:t>
            </a:r>
            <a:endParaRPr lang="en-US" dirty="0"/>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r="31325"/>
          <a:stretch>
            <a:fillRect/>
          </a:stretch>
        </p:blipFill>
        <p:spPr>
          <a:xfrm>
            <a:off x="2889219" y="1632962"/>
            <a:ext cx="6411478" cy="35676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220" y="1863607"/>
            <a:ext cx="1518786" cy="1518786"/>
          </a:xfrm>
          <a:prstGeom prst="rect">
            <a:avLst/>
          </a:prstGeom>
        </p:spPr>
      </p:pic>
    </p:spTree>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creation</a:t>
            </a:r>
            <a:endParaRPr lang="en-US" dirty="0"/>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50622" y="2054200"/>
            <a:ext cx="2348062" cy="2348062"/>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698" y="2054200"/>
            <a:ext cx="2348062" cy="23480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774" y="2054200"/>
            <a:ext cx="2348062" cy="23480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8850" y="2054200"/>
            <a:ext cx="2348062" cy="2348062"/>
          </a:xfrm>
          <a:prstGeom prst="rect">
            <a:avLst/>
          </a:prstGeom>
        </p:spPr>
      </p:pic>
      <p:sp>
        <p:nvSpPr>
          <p:cNvPr id="8" name="TextBox 7"/>
          <p:cNvSpPr txBox="1"/>
          <p:nvPr/>
        </p:nvSpPr>
        <p:spPr>
          <a:xfrm>
            <a:off x="1534715" y="4852416"/>
            <a:ext cx="1574470" cy="1046440"/>
          </a:xfrm>
          <a:prstGeom prst="rect">
            <a:avLst/>
          </a:prstGeom>
          <a:noFill/>
        </p:spPr>
        <p:txBody>
          <a:bodyPr wrap="none" rtlCol="0">
            <a:spAutoFit/>
          </a:bodyPr>
          <a:lstStyle/>
          <a:p>
            <a:pPr algn="ctr"/>
            <a:r>
              <a:rPr lang="pl-PL" sz="4400" b="1" dirty="0" smtClean="0"/>
              <a:t>33 </a:t>
            </a:r>
            <a:br>
              <a:rPr lang="pl-PL" dirty="0" smtClean="0"/>
            </a:br>
            <a:r>
              <a:rPr lang="pl-PL" dirty="0" smtClean="0"/>
              <a:t>unique objects</a:t>
            </a:r>
            <a:endParaRPr lang="en-US" dirty="0"/>
          </a:p>
        </p:txBody>
      </p:sp>
      <p:sp>
        <p:nvSpPr>
          <p:cNvPr id="9" name="TextBox 8"/>
          <p:cNvSpPr txBox="1"/>
          <p:nvPr/>
        </p:nvSpPr>
        <p:spPr>
          <a:xfrm>
            <a:off x="4004565" y="4852416"/>
            <a:ext cx="1712328" cy="1046440"/>
          </a:xfrm>
          <a:prstGeom prst="rect">
            <a:avLst/>
          </a:prstGeom>
          <a:noFill/>
        </p:spPr>
        <p:txBody>
          <a:bodyPr wrap="none" rtlCol="0">
            <a:spAutoFit/>
          </a:bodyPr>
          <a:lstStyle/>
          <a:p>
            <a:pPr algn="ctr"/>
            <a:r>
              <a:rPr lang="pl-PL" sz="4400" b="1" dirty="0" smtClean="0"/>
              <a:t>1-2</a:t>
            </a:r>
            <a:br>
              <a:rPr lang="pl-PL" dirty="0" smtClean="0"/>
            </a:br>
            <a:r>
              <a:rPr lang="pl-PL" dirty="0" smtClean="0"/>
              <a:t>camera poitions</a:t>
            </a:r>
            <a:endParaRPr lang="en-US" dirty="0"/>
          </a:p>
        </p:txBody>
      </p:sp>
      <p:sp>
        <p:nvSpPr>
          <p:cNvPr id="10" name="TextBox 9"/>
          <p:cNvSpPr txBox="1"/>
          <p:nvPr/>
        </p:nvSpPr>
        <p:spPr>
          <a:xfrm>
            <a:off x="6603158" y="4852416"/>
            <a:ext cx="1587293" cy="1323439"/>
          </a:xfrm>
          <a:prstGeom prst="rect">
            <a:avLst/>
          </a:prstGeom>
          <a:noFill/>
        </p:spPr>
        <p:txBody>
          <a:bodyPr wrap="none" rtlCol="0">
            <a:spAutoFit/>
          </a:bodyPr>
          <a:lstStyle/>
          <a:p>
            <a:pPr algn="ctr"/>
            <a:r>
              <a:rPr lang="pl-PL" sz="4400" b="1" dirty="0" smtClean="0"/>
              <a:t>1-5</a:t>
            </a:r>
            <a:br>
              <a:rPr lang="pl-PL" dirty="0" smtClean="0"/>
            </a:br>
            <a:r>
              <a:rPr lang="pl-PL" dirty="0" smtClean="0"/>
              <a:t>downsampling</a:t>
            </a:r>
            <a:br>
              <a:rPr lang="pl-PL" dirty="0" smtClean="0"/>
            </a:br>
            <a:r>
              <a:rPr lang="pl-PL" dirty="0" smtClean="0"/>
              <a:t>ratios</a:t>
            </a:r>
            <a:endParaRPr lang="en-US" dirty="0"/>
          </a:p>
        </p:txBody>
      </p:sp>
      <p:sp>
        <p:nvSpPr>
          <p:cNvPr id="11" name="TextBox 10"/>
          <p:cNvSpPr txBox="1"/>
          <p:nvPr/>
        </p:nvSpPr>
        <p:spPr>
          <a:xfrm>
            <a:off x="9210866" y="4683138"/>
            <a:ext cx="1421672" cy="1384995"/>
          </a:xfrm>
          <a:prstGeom prst="rect">
            <a:avLst/>
          </a:prstGeom>
          <a:noFill/>
        </p:spPr>
        <p:txBody>
          <a:bodyPr wrap="none" rtlCol="0">
            <a:spAutoFit/>
          </a:bodyPr>
          <a:lstStyle/>
          <a:p>
            <a:pPr algn="ctr"/>
            <a:r>
              <a:rPr lang="pl-PL" sz="6600" b="1" dirty="0" smtClean="0">
                <a:solidFill>
                  <a:srgbClr val="FFC000"/>
                </a:solidFill>
              </a:rPr>
              <a:t>127</a:t>
            </a:r>
            <a:br>
              <a:rPr lang="pl-PL" dirty="0" smtClean="0">
                <a:solidFill>
                  <a:srgbClr val="FFC000"/>
                </a:solidFill>
              </a:rPr>
            </a:br>
            <a:r>
              <a:rPr lang="pl-PL" dirty="0" smtClean="0">
                <a:solidFill>
                  <a:srgbClr val="FFC000"/>
                </a:solidFill>
              </a:rPr>
              <a:t>scenes</a:t>
            </a:r>
            <a:endParaRPr lang="en-US" dirty="0">
              <a:solidFill>
                <a:srgbClr val="FFC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 design</Template>
  <TotalTime>0</TotalTime>
  <Words>2185</Words>
  <Application>WPS Presentation</Application>
  <PresentationFormat>Widescreen</PresentationFormat>
  <Paragraphs>204</Paragraphs>
  <Slides>46</Slides>
  <Notes>45</Notes>
  <HiddenSlides>2</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46</vt:i4>
      </vt:variant>
    </vt:vector>
  </HeadingPairs>
  <TitlesOfParts>
    <vt:vector size="56" baseType="lpstr">
      <vt:lpstr>Arial</vt:lpstr>
      <vt:lpstr>ＭＳ Ｐゴシック</vt:lpstr>
      <vt:lpstr>Wingdings</vt:lpstr>
      <vt:lpstr>Corbel</vt:lpstr>
      <vt:lpstr>Microsoft YaHei</vt:lpstr>
      <vt:lpstr>ＭＳ ゴシック</vt:lpstr>
      <vt:lpstr>ＭＳ Ｐゴシック</vt:lpstr>
      <vt:lpstr>Calibri</vt:lpstr>
      <vt:lpstr>Banded</vt:lpstr>
      <vt:lpstr>1_Banded</vt:lpstr>
      <vt:lpstr>Texture optimization for game engines using a task-specific visibility metric</vt:lpstr>
      <vt:lpstr>Amazing Graphics in gameS…</vt:lpstr>
      <vt:lpstr>...but usually poor performance</vt:lpstr>
      <vt:lpstr>...but usually poor performance</vt:lpstr>
      <vt:lpstr>PBR workflow</vt:lpstr>
      <vt:lpstr>PBR workflow</vt:lpstr>
      <vt:lpstr>IMAGE QUALITY METrics</vt:lpstr>
      <vt:lpstr>IMAGE visibility metrics</vt:lpstr>
      <vt:lpstr>Dataset creation</vt:lpstr>
      <vt:lpstr>dataset creation</vt:lpstr>
      <vt:lpstr>Pilot Experiment</vt:lpstr>
      <vt:lpstr>Pilot Experiment - pooling</vt:lpstr>
      <vt:lpstr>Pilot Experiment – final decision</vt:lpstr>
      <vt:lpstr>Pilot Experiment – Results</vt:lpstr>
      <vt:lpstr>SOLUTION?</vt:lpstr>
      <vt:lpstr>Experimental study – Previous work</vt:lpstr>
      <vt:lpstr>Experimental study – Previous work</vt:lpstr>
      <vt:lpstr>Pipeline</vt:lpstr>
      <vt:lpstr>Experimental study</vt:lpstr>
      <vt:lpstr>Experimental study</vt:lpstr>
      <vt:lpstr>Cross-population psychometric function</vt:lpstr>
      <vt:lpstr>Cross-population psychometric function</vt:lpstr>
      <vt:lpstr>Pipeline</vt:lpstr>
      <vt:lpstr>Finding optimal pooling</vt:lpstr>
      <vt:lpstr>Finding optimal pooling - RESULTS</vt:lpstr>
      <vt:lpstr>Finding optimal pooling - Results</vt:lpstr>
      <vt:lpstr>Pipeline</vt:lpstr>
      <vt:lpstr>Visibility map adjustment</vt:lpstr>
      <vt:lpstr>Metric Adjustment</vt:lpstr>
      <vt:lpstr>Visibility map adjustment</vt:lpstr>
      <vt:lpstr>Visibility map adjustment</vt:lpstr>
      <vt:lpstr>Pipeline</vt:lpstr>
      <vt:lpstr>Retuning - Loss function</vt:lpstr>
      <vt:lpstr>Pipeline</vt:lpstr>
      <vt:lpstr>Results – metrics Accuracy</vt:lpstr>
      <vt:lpstr>Results – metrics Accuracy</vt:lpstr>
      <vt:lpstr>Results – metrics Accuracy</vt:lpstr>
      <vt:lpstr>EVALUATION</vt:lpstr>
      <vt:lpstr>EVALUATION</vt:lpstr>
      <vt:lpstr>Results – Image comparison</vt:lpstr>
      <vt:lpstr>Results – visbility maps improvement</vt:lpstr>
      <vt:lpstr>Contribution</vt:lpstr>
      <vt:lpstr>Thank you!</vt:lpstr>
      <vt:lpstr>NN Pooling</vt:lpstr>
      <vt:lpstr>CNN Metric architecture</vt:lpstr>
      <vt:lpstr>Finding optimal pooling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jason</cp:lastModifiedBy>
  <cp:revision>2</cp:revision>
  <dcterms:created xsi:type="dcterms:W3CDTF">2019-10-04T13:08:00Z</dcterms:created>
  <dcterms:modified xsi:type="dcterms:W3CDTF">2020-03-12T11:08:43Z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1041-10.8.0.5773</vt:lpwstr>
  </property>
</Properties>
</file>